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303" r:id="rId4"/>
    <p:sldId id="301" r:id="rId5"/>
    <p:sldId id="302" r:id="rId6"/>
    <p:sldId id="300" r:id="rId7"/>
    <p:sldId id="269" r:id="rId8"/>
    <p:sldId id="309" r:id="rId9"/>
    <p:sldId id="310" r:id="rId10"/>
    <p:sldId id="311" r:id="rId11"/>
    <p:sldId id="312" r:id="rId12"/>
    <p:sldId id="270" r:id="rId13"/>
    <p:sldId id="288" r:id="rId14"/>
    <p:sldId id="291" r:id="rId15"/>
    <p:sldId id="289" r:id="rId16"/>
    <p:sldId id="290" r:id="rId17"/>
    <p:sldId id="292" r:id="rId18"/>
    <p:sldId id="261" r:id="rId19"/>
    <p:sldId id="294" r:id="rId20"/>
    <p:sldId id="295" r:id="rId21"/>
    <p:sldId id="313" r:id="rId22"/>
    <p:sldId id="319" r:id="rId23"/>
    <p:sldId id="296" r:id="rId24"/>
    <p:sldId id="293" r:id="rId25"/>
    <p:sldId id="271" r:id="rId26"/>
    <p:sldId id="298" r:id="rId27"/>
    <p:sldId id="306" r:id="rId28"/>
    <p:sldId id="299" r:id="rId29"/>
    <p:sldId id="304" r:id="rId30"/>
    <p:sldId id="308" r:id="rId31"/>
    <p:sldId id="297" r:id="rId32"/>
    <p:sldId id="272" r:id="rId33"/>
    <p:sldId id="314" r:id="rId34"/>
    <p:sldId id="273" r:id="rId35"/>
    <p:sldId id="274" r:id="rId36"/>
    <p:sldId id="275" r:id="rId37"/>
    <p:sldId id="276" r:id="rId38"/>
    <p:sldId id="277" r:id="rId39"/>
    <p:sldId id="278" r:id="rId40"/>
    <p:sldId id="315" r:id="rId41"/>
    <p:sldId id="316" r:id="rId42"/>
    <p:sldId id="317" r:id="rId43"/>
    <p:sldId id="322" r:id="rId44"/>
    <p:sldId id="318" r:id="rId45"/>
    <p:sldId id="323" r:id="rId46"/>
    <p:sldId id="320" r:id="rId47"/>
    <p:sldId id="307" r:id="rId48"/>
    <p:sldId id="279" r:id="rId49"/>
    <p:sldId id="338" r:id="rId50"/>
    <p:sldId id="342" r:id="rId51"/>
    <p:sldId id="324" r:id="rId52"/>
    <p:sldId id="280" r:id="rId53"/>
    <p:sldId id="281" r:id="rId54"/>
    <p:sldId id="266" r:id="rId55"/>
    <p:sldId id="282" r:id="rId56"/>
    <p:sldId id="337" r:id="rId57"/>
    <p:sldId id="345" r:id="rId58"/>
    <p:sldId id="284" r:id="rId59"/>
    <p:sldId id="334" r:id="rId60"/>
    <p:sldId id="332" r:id="rId61"/>
    <p:sldId id="267" r:id="rId62"/>
    <p:sldId id="305" r:id="rId63"/>
    <p:sldId id="331" r:id="rId64"/>
    <p:sldId id="327" r:id="rId65"/>
    <p:sldId id="328" r:id="rId66"/>
    <p:sldId id="330" r:id="rId67"/>
    <p:sldId id="333" r:id="rId68"/>
    <p:sldId id="336" r:id="rId69"/>
    <p:sldId id="329" r:id="rId70"/>
    <p:sldId id="335" r:id="rId71"/>
    <p:sldId id="339" r:id="rId72"/>
    <p:sldId id="268" r:id="rId73"/>
    <p:sldId id="340" r:id="rId74"/>
    <p:sldId id="341" r:id="rId75"/>
    <p:sldId id="287" r:id="rId76"/>
    <p:sldId id="344" r:id="rId7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F83FC-0087-4883-88B5-F098EA5D8434}" v="6196" dt="2024-02-05T13:15:46.984"/>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41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nluca MONTOMOLI" userId="S::gianluca.montomoli@studenti.unipr.it::cb44cdf8-4821-41d4-b923-720886c60022" providerId="AD" clId="Web-{2BA4F778-9237-27EC-C051-330A080FF734}"/>
    <pc:docChg chg="addSld delSld">
      <pc:chgData name="Gianluca MONTOMOLI" userId="S::gianluca.montomoli@studenti.unipr.it::cb44cdf8-4821-41d4-b923-720886c60022" providerId="AD" clId="Web-{2BA4F778-9237-27EC-C051-330A080FF734}" dt="2024-01-31T14:00:03.479" v="1"/>
      <pc:docMkLst>
        <pc:docMk/>
      </pc:docMkLst>
      <pc:sldChg chg="del">
        <pc:chgData name="Gianluca MONTOMOLI" userId="S::gianluca.montomoli@studenti.unipr.it::cb44cdf8-4821-41d4-b923-720886c60022" providerId="AD" clId="Web-{2BA4F778-9237-27EC-C051-330A080FF734}" dt="2024-01-31T14:00:03.479" v="1"/>
        <pc:sldMkLst>
          <pc:docMk/>
          <pc:sldMk cId="2823187112" sldId="343"/>
        </pc:sldMkLst>
      </pc:sldChg>
      <pc:sldChg chg="add">
        <pc:chgData name="Gianluca MONTOMOLI" userId="S::gianluca.montomoli@studenti.unipr.it::cb44cdf8-4821-41d4-b923-720886c60022" providerId="AD" clId="Web-{2BA4F778-9237-27EC-C051-330A080FF734}" dt="2024-01-31T13:59:57.760" v="0"/>
        <pc:sldMkLst>
          <pc:docMk/>
          <pc:sldMk cId="2490471136" sldId="345"/>
        </pc:sldMkLst>
      </pc:sldChg>
    </pc:docChg>
  </pc:docChgLst>
  <pc:docChgLst>
    <pc:chgData name="Roberto RAVAGLIA" userId="6f31e6d3-10e3-489a-a8d4-da1983fa12e0" providerId="ADAL" clId="{035F83FC-0087-4883-88B5-F098EA5D8434}"/>
    <pc:docChg chg="undo custSel modSld sldOrd">
      <pc:chgData name="Roberto RAVAGLIA" userId="6f31e6d3-10e3-489a-a8d4-da1983fa12e0" providerId="ADAL" clId="{035F83FC-0087-4883-88B5-F098EA5D8434}" dt="2024-02-05T13:16:01.685" v="382" actId="1076"/>
      <pc:docMkLst>
        <pc:docMk/>
      </pc:docMkLst>
      <pc:sldChg chg="modSp mod">
        <pc:chgData name="Roberto RAVAGLIA" userId="6f31e6d3-10e3-489a-a8d4-da1983fa12e0" providerId="ADAL" clId="{035F83FC-0087-4883-88B5-F098EA5D8434}" dt="2024-02-01T11:42:59.256" v="193" actId="20577"/>
        <pc:sldMkLst>
          <pc:docMk/>
          <pc:sldMk cId="2721271893" sldId="267"/>
        </pc:sldMkLst>
        <pc:spChg chg="mod">
          <ac:chgData name="Roberto RAVAGLIA" userId="6f31e6d3-10e3-489a-a8d4-da1983fa12e0" providerId="ADAL" clId="{035F83FC-0087-4883-88B5-F098EA5D8434}" dt="2024-02-01T11:42:59.256" v="193" actId="20577"/>
          <ac:spMkLst>
            <pc:docMk/>
            <pc:sldMk cId="2721271893" sldId="267"/>
            <ac:spMk id="14" creationId="{8D25E729-2F1E-6A7D-AED6-DC75C778E23E}"/>
          </ac:spMkLst>
        </pc:spChg>
      </pc:sldChg>
      <pc:sldChg chg="modSp mod">
        <pc:chgData name="Roberto RAVAGLIA" userId="6f31e6d3-10e3-489a-a8d4-da1983fa12e0" providerId="ADAL" clId="{035F83FC-0087-4883-88B5-F098EA5D8434}" dt="2024-02-05T13:12:40.618" v="374" actId="1076"/>
        <pc:sldMkLst>
          <pc:docMk/>
          <pc:sldMk cId="225960299" sldId="269"/>
        </pc:sldMkLst>
        <pc:picChg chg="mod">
          <ac:chgData name="Roberto RAVAGLIA" userId="6f31e6d3-10e3-489a-a8d4-da1983fa12e0" providerId="ADAL" clId="{035F83FC-0087-4883-88B5-F098EA5D8434}" dt="2024-02-05T13:12:40.618" v="374" actId="1076"/>
          <ac:picMkLst>
            <pc:docMk/>
            <pc:sldMk cId="225960299" sldId="269"/>
            <ac:picMk id="19" creationId="{314331BE-201D-B889-7B11-BCCF5C4F983A}"/>
          </ac:picMkLst>
        </pc:picChg>
      </pc:sldChg>
      <pc:sldChg chg="addSp delSp modSp mod">
        <pc:chgData name="Roberto RAVAGLIA" userId="6f31e6d3-10e3-489a-a8d4-da1983fa12e0" providerId="ADAL" clId="{035F83FC-0087-4883-88B5-F098EA5D8434}" dt="2024-02-02T10:52:41.471" v="367" actId="14100"/>
        <pc:sldMkLst>
          <pc:docMk/>
          <pc:sldMk cId="2311721320" sldId="281"/>
        </pc:sldMkLst>
        <pc:spChg chg="mod">
          <ac:chgData name="Roberto RAVAGLIA" userId="6f31e6d3-10e3-489a-a8d4-da1983fa12e0" providerId="ADAL" clId="{035F83FC-0087-4883-88B5-F098EA5D8434}" dt="2024-02-02T10:22:12.920" v="346" actId="1076"/>
          <ac:spMkLst>
            <pc:docMk/>
            <pc:sldMk cId="2311721320" sldId="281"/>
            <ac:spMk id="15" creationId="{D56D5C99-D3A9-D96A-D444-925E9D88169C}"/>
          </ac:spMkLst>
        </pc:spChg>
        <pc:spChg chg="mod">
          <ac:chgData name="Roberto RAVAGLIA" userId="6f31e6d3-10e3-489a-a8d4-da1983fa12e0" providerId="ADAL" clId="{035F83FC-0087-4883-88B5-F098EA5D8434}" dt="2024-02-02T10:06:24.315" v="319" actId="1076"/>
          <ac:spMkLst>
            <pc:docMk/>
            <pc:sldMk cId="2311721320" sldId="281"/>
            <ac:spMk id="16" creationId="{ED8EBE97-FC84-322F-CD6F-53712749C831}"/>
          </ac:spMkLst>
        </pc:spChg>
        <pc:picChg chg="del">
          <ac:chgData name="Roberto RAVAGLIA" userId="6f31e6d3-10e3-489a-a8d4-da1983fa12e0" providerId="ADAL" clId="{035F83FC-0087-4883-88B5-F098EA5D8434}" dt="2024-02-02T10:05:45.876" v="304" actId="478"/>
          <ac:picMkLst>
            <pc:docMk/>
            <pc:sldMk cId="2311721320" sldId="281"/>
            <ac:picMk id="6" creationId="{65497B7A-2CA3-B9A0-F210-241ED8941BC6}"/>
          </ac:picMkLst>
        </pc:picChg>
        <pc:picChg chg="del">
          <ac:chgData name="Roberto RAVAGLIA" userId="6f31e6d3-10e3-489a-a8d4-da1983fa12e0" providerId="ADAL" clId="{035F83FC-0087-4883-88B5-F098EA5D8434}" dt="2024-02-02T10:22:03.680" v="340" actId="478"/>
          <ac:picMkLst>
            <pc:docMk/>
            <pc:sldMk cId="2311721320" sldId="281"/>
            <ac:picMk id="9" creationId="{FC2D497C-4920-3D09-6745-3A8F3CDC6A73}"/>
          </ac:picMkLst>
        </pc:picChg>
        <pc:picChg chg="add del">
          <ac:chgData name="Roberto RAVAGLIA" userId="6f31e6d3-10e3-489a-a8d4-da1983fa12e0" providerId="ADAL" clId="{035F83FC-0087-4883-88B5-F098EA5D8434}" dt="2024-02-02T10:05:51.111" v="307" actId="478"/>
          <ac:picMkLst>
            <pc:docMk/>
            <pc:sldMk cId="2311721320" sldId="281"/>
            <ac:picMk id="10" creationId="{91FCDD29-F988-B37C-2E5A-4BFF043118BE}"/>
          </ac:picMkLst>
        </pc:picChg>
        <pc:picChg chg="add mod modCrop">
          <ac:chgData name="Roberto RAVAGLIA" userId="6f31e6d3-10e3-489a-a8d4-da1983fa12e0" providerId="ADAL" clId="{035F83FC-0087-4883-88B5-F098EA5D8434}" dt="2024-02-02T10:06:43.378" v="331" actId="1076"/>
          <ac:picMkLst>
            <pc:docMk/>
            <pc:sldMk cId="2311721320" sldId="281"/>
            <ac:picMk id="11" creationId="{7EA69F8A-3E9A-33A9-E6DB-151934F1D0CA}"/>
          </ac:picMkLst>
        </pc:picChg>
        <pc:picChg chg="add mod">
          <ac:chgData name="Roberto RAVAGLIA" userId="6f31e6d3-10e3-489a-a8d4-da1983fa12e0" providerId="ADAL" clId="{035F83FC-0087-4883-88B5-F098EA5D8434}" dt="2024-02-02T10:52:41.471" v="367" actId="14100"/>
          <ac:picMkLst>
            <pc:docMk/>
            <pc:sldMk cId="2311721320" sldId="281"/>
            <ac:picMk id="12" creationId="{5EB9E41D-E30D-22B6-2400-11EA5C05D1D5}"/>
          </ac:picMkLst>
        </pc:picChg>
        <pc:picChg chg="add mod">
          <ac:chgData name="Roberto RAVAGLIA" userId="6f31e6d3-10e3-489a-a8d4-da1983fa12e0" providerId="ADAL" clId="{035F83FC-0087-4883-88B5-F098EA5D8434}" dt="2024-02-02T10:06:57.099" v="335" actId="14100"/>
          <ac:picMkLst>
            <pc:docMk/>
            <pc:sldMk cId="2311721320" sldId="281"/>
            <ac:picMk id="14" creationId="{3378C3B4-6F50-3636-8B3B-7614648088D5}"/>
          </ac:picMkLst>
        </pc:picChg>
        <pc:picChg chg="mod ord">
          <ac:chgData name="Roberto RAVAGLIA" userId="6f31e6d3-10e3-489a-a8d4-da1983fa12e0" providerId="ADAL" clId="{035F83FC-0087-4883-88B5-F098EA5D8434}" dt="2024-02-02T10:27:21.606" v="361" actId="166"/>
          <ac:picMkLst>
            <pc:docMk/>
            <pc:sldMk cId="2311721320" sldId="281"/>
            <ac:picMk id="17" creationId="{449EB490-1858-D818-B3A7-E5F7E7873154}"/>
          </ac:picMkLst>
        </pc:picChg>
        <pc:picChg chg="add mod">
          <ac:chgData name="Roberto RAVAGLIA" userId="6f31e6d3-10e3-489a-a8d4-da1983fa12e0" providerId="ADAL" clId="{035F83FC-0087-4883-88B5-F098EA5D8434}" dt="2024-02-02T10:28:40.979" v="366" actId="14100"/>
          <ac:picMkLst>
            <pc:docMk/>
            <pc:sldMk cId="2311721320" sldId="281"/>
            <ac:picMk id="19" creationId="{DDA62F92-C7B8-6559-D464-87BCAF8C6BD0}"/>
          </ac:picMkLst>
        </pc:picChg>
        <pc:picChg chg="add mod">
          <ac:chgData name="Roberto RAVAGLIA" userId="6f31e6d3-10e3-489a-a8d4-da1983fa12e0" providerId="ADAL" clId="{035F83FC-0087-4883-88B5-F098EA5D8434}" dt="2024-02-02T10:28:38.524" v="365" actId="14100"/>
          <ac:picMkLst>
            <pc:docMk/>
            <pc:sldMk cId="2311721320" sldId="281"/>
            <ac:picMk id="21" creationId="{5777B40E-2E12-4366-1CF2-830D8647E81B}"/>
          </ac:picMkLst>
        </pc:picChg>
      </pc:sldChg>
      <pc:sldChg chg="modSp mod">
        <pc:chgData name="Roberto RAVAGLIA" userId="6f31e6d3-10e3-489a-a8d4-da1983fa12e0" providerId="ADAL" clId="{035F83FC-0087-4883-88B5-F098EA5D8434}" dt="2024-02-01T10:57:26.710" v="19" actId="20577"/>
        <pc:sldMkLst>
          <pc:docMk/>
          <pc:sldMk cId="750640463" sldId="282"/>
        </pc:sldMkLst>
        <pc:spChg chg="mod">
          <ac:chgData name="Roberto RAVAGLIA" userId="6f31e6d3-10e3-489a-a8d4-da1983fa12e0" providerId="ADAL" clId="{035F83FC-0087-4883-88B5-F098EA5D8434}" dt="2024-02-01T10:57:26.710" v="19" actId="20577"/>
          <ac:spMkLst>
            <pc:docMk/>
            <pc:sldMk cId="750640463" sldId="282"/>
            <ac:spMk id="14" creationId="{DF9D6889-76B9-E607-E224-C90901D5FDF1}"/>
          </ac:spMkLst>
        </pc:spChg>
      </pc:sldChg>
      <pc:sldChg chg="ord">
        <pc:chgData name="Roberto RAVAGLIA" userId="6f31e6d3-10e3-489a-a8d4-da1983fa12e0" providerId="ADAL" clId="{035F83FC-0087-4883-88B5-F098EA5D8434}" dt="2024-02-02T12:37:08.672" v="373"/>
        <pc:sldMkLst>
          <pc:docMk/>
          <pc:sldMk cId="121410662" sldId="297"/>
        </pc:sldMkLst>
      </pc:sldChg>
      <pc:sldChg chg="addSp delSp modSp mod">
        <pc:chgData name="Roberto RAVAGLIA" userId="6f31e6d3-10e3-489a-a8d4-da1983fa12e0" providerId="ADAL" clId="{035F83FC-0087-4883-88B5-F098EA5D8434}" dt="2024-02-01T14:41:21.149" v="288" actId="20577"/>
        <pc:sldMkLst>
          <pc:docMk/>
          <pc:sldMk cId="4184042967" sldId="305"/>
        </pc:sldMkLst>
        <pc:spChg chg="mod">
          <ac:chgData name="Roberto RAVAGLIA" userId="6f31e6d3-10e3-489a-a8d4-da1983fa12e0" providerId="ADAL" clId="{035F83FC-0087-4883-88B5-F098EA5D8434}" dt="2024-02-01T14:41:21.149" v="288" actId="20577"/>
          <ac:spMkLst>
            <pc:docMk/>
            <pc:sldMk cId="4184042967" sldId="305"/>
            <ac:spMk id="17" creationId="{4F26D70A-60C2-656B-1FB8-AE38CD867A87}"/>
          </ac:spMkLst>
        </pc:spChg>
        <pc:picChg chg="add mod">
          <ac:chgData name="Roberto RAVAGLIA" userId="6f31e6d3-10e3-489a-a8d4-da1983fa12e0" providerId="ADAL" clId="{035F83FC-0087-4883-88B5-F098EA5D8434}" dt="2024-02-01T14:41:07.447" v="282" actId="1076"/>
          <ac:picMkLst>
            <pc:docMk/>
            <pc:sldMk cId="4184042967" sldId="305"/>
            <ac:picMk id="7" creationId="{D536D942-6AAF-CA73-A8C6-461BF8754C03}"/>
          </ac:picMkLst>
        </pc:picChg>
        <pc:picChg chg="mod">
          <ac:chgData name="Roberto RAVAGLIA" userId="6f31e6d3-10e3-489a-a8d4-da1983fa12e0" providerId="ADAL" clId="{035F83FC-0087-4883-88B5-F098EA5D8434}" dt="2024-02-01T14:41:10.559" v="284" actId="1076"/>
          <ac:picMkLst>
            <pc:docMk/>
            <pc:sldMk cId="4184042967" sldId="305"/>
            <ac:picMk id="14" creationId="{9F87392F-A805-DE0C-F957-C6635EC5E74E}"/>
          </ac:picMkLst>
        </pc:picChg>
        <pc:picChg chg="del">
          <ac:chgData name="Roberto RAVAGLIA" userId="6f31e6d3-10e3-489a-a8d4-da1983fa12e0" providerId="ADAL" clId="{035F83FC-0087-4883-88B5-F098EA5D8434}" dt="2024-02-01T14:40:54.395" v="272" actId="21"/>
          <ac:picMkLst>
            <pc:docMk/>
            <pc:sldMk cId="4184042967" sldId="305"/>
            <ac:picMk id="21" creationId="{9BCA7741-8182-6845-4B36-45EC31B27799}"/>
          </ac:picMkLst>
        </pc:picChg>
      </pc:sldChg>
      <pc:sldChg chg="modSp mod">
        <pc:chgData name="Roberto RAVAGLIA" userId="6f31e6d3-10e3-489a-a8d4-da1983fa12e0" providerId="ADAL" clId="{035F83FC-0087-4883-88B5-F098EA5D8434}" dt="2024-02-01T11:04:52.555" v="20" actId="20577"/>
        <pc:sldMkLst>
          <pc:docMk/>
          <pc:sldMk cId="3636635914" sldId="327"/>
        </pc:sldMkLst>
        <pc:spChg chg="mod">
          <ac:chgData name="Roberto RAVAGLIA" userId="6f31e6d3-10e3-489a-a8d4-da1983fa12e0" providerId="ADAL" clId="{035F83FC-0087-4883-88B5-F098EA5D8434}" dt="2024-02-01T11:04:52.555" v="20" actId="20577"/>
          <ac:spMkLst>
            <pc:docMk/>
            <pc:sldMk cId="3636635914" sldId="327"/>
            <ac:spMk id="10" creationId="{8C9D2F1C-02E6-2527-5D76-1FE2C2CD664C}"/>
          </ac:spMkLst>
        </pc:spChg>
      </pc:sldChg>
      <pc:sldChg chg="addSp modSp mod">
        <pc:chgData name="Roberto RAVAGLIA" userId="6f31e6d3-10e3-489a-a8d4-da1983fa12e0" providerId="ADAL" clId="{035F83FC-0087-4883-88B5-F098EA5D8434}" dt="2024-02-01T13:20:38.507" v="230" actId="1076"/>
        <pc:sldMkLst>
          <pc:docMk/>
          <pc:sldMk cId="2763080467" sldId="328"/>
        </pc:sldMkLst>
        <pc:spChg chg="add mod">
          <ac:chgData name="Roberto RAVAGLIA" userId="6f31e6d3-10e3-489a-a8d4-da1983fa12e0" providerId="ADAL" clId="{035F83FC-0087-4883-88B5-F098EA5D8434}" dt="2024-02-01T13:20:38.507" v="230" actId="1076"/>
          <ac:spMkLst>
            <pc:docMk/>
            <pc:sldMk cId="2763080467" sldId="328"/>
            <ac:spMk id="7" creationId="{7D468D1A-B9BF-B137-8CC6-537BB2714918}"/>
          </ac:spMkLst>
        </pc:spChg>
      </pc:sldChg>
      <pc:sldChg chg="modSp mod">
        <pc:chgData name="Roberto RAVAGLIA" userId="6f31e6d3-10e3-489a-a8d4-da1983fa12e0" providerId="ADAL" clId="{035F83FC-0087-4883-88B5-F098EA5D8434}" dt="2024-02-01T13:20:17.470" v="226" actId="6549"/>
        <pc:sldMkLst>
          <pc:docMk/>
          <pc:sldMk cId="3162424271" sldId="330"/>
        </pc:sldMkLst>
        <pc:spChg chg="mod">
          <ac:chgData name="Roberto RAVAGLIA" userId="6f31e6d3-10e3-489a-a8d4-da1983fa12e0" providerId="ADAL" clId="{035F83FC-0087-4883-88B5-F098EA5D8434}" dt="2024-02-01T13:20:17.470" v="226" actId="6549"/>
          <ac:spMkLst>
            <pc:docMk/>
            <pc:sldMk cId="3162424271" sldId="330"/>
            <ac:spMk id="15" creationId="{51E5A1B9-B517-9C58-CCA1-B1CA1530C7CE}"/>
          </ac:spMkLst>
        </pc:spChg>
      </pc:sldChg>
      <pc:sldChg chg="addSp delSp modSp mod">
        <pc:chgData name="Roberto RAVAGLIA" userId="6f31e6d3-10e3-489a-a8d4-da1983fa12e0" providerId="ADAL" clId="{035F83FC-0087-4883-88B5-F098EA5D8434}" dt="2024-02-01T14:41:40.132" v="300" actId="1076"/>
        <pc:sldMkLst>
          <pc:docMk/>
          <pc:sldMk cId="3880865837" sldId="331"/>
        </pc:sldMkLst>
        <pc:spChg chg="del mod">
          <ac:chgData name="Roberto RAVAGLIA" userId="6f31e6d3-10e3-489a-a8d4-da1983fa12e0" providerId="ADAL" clId="{035F83FC-0087-4883-88B5-F098EA5D8434}" dt="2024-02-01T14:41:03.341" v="279"/>
          <ac:spMkLst>
            <pc:docMk/>
            <pc:sldMk cId="3880865837" sldId="331"/>
            <ac:spMk id="8" creationId="{4F26D70A-60C2-656B-1FB8-AE38CD867A87}"/>
          </ac:spMkLst>
        </pc:spChg>
        <pc:spChg chg="add mod">
          <ac:chgData name="Roberto RAVAGLIA" userId="6f31e6d3-10e3-489a-a8d4-da1983fa12e0" providerId="ADAL" clId="{035F83FC-0087-4883-88B5-F098EA5D8434}" dt="2024-02-01T14:41:40.132" v="300" actId="1076"/>
          <ac:spMkLst>
            <pc:docMk/>
            <pc:sldMk cId="3880865837" sldId="331"/>
            <ac:spMk id="9" creationId="{76AFB09A-5B26-488D-B00E-79A385AE54DC}"/>
          </ac:spMkLst>
        </pc:spChg>
        <pc:picChg chg="del">
          <ac:chgData name="Roberto RAVAGLIA" userId="6f31e6d3-10e3-489a-a8d4-da1983fa12e0" providerId="ADAL" clId="{035F83FC-0087-4883-88B5-F098EA5D8434}" dt="2024-02-01T14:40:49.008" v="269" actId="21"/>
          <ac:picMkLst>
            <pc:docMk/>
            <pc:sldMk cId="3880865837" sldId="331"/>
            <ac:picMk id="7" creationId="{D536D942-6AAF-CA73-A8C6-461BF8754C03}"/>
          </ac:picMkLst>
        </pc:picChg>
        <pc:picChg chg="add mod">
          <ac:chgData name="Roberto RAVAGLIA" userId="6f31e6d3-10e3-489a-a8d4-da1983fa12e0" providerId="ADAL" clId="{035F83FC-0087-4883-88B5-F098EA5D8434}" dt="2024-02-01T14:40:59.699" v="276" actId="1076"/>
          <ac:picMkLst>
            <pc:docMk/>
            <pc:sldMk cId="3880865837" sldId="331"/>
            <ac:picMk id="21" creationId="{9BCA7741-8182-6845-4B36-45EC31B27799}"/>
          </ac:picMkLst>
        </pc:picChg>
      </pc:sldChg>
      <pc:sldChg chg="modSp mod">
        <pc:chgData name="Roberto RAVAGLIA" userId="6f31e6d3-10e3-489a-a8d4-da1983fa12e0" providerId="ADAL" clId="{035F83FC-0087-4883-88B5-F098EA5D8434}" dt="2024-02-05T13:14:36.329" v="376" actId="1076"/>
        <pc:sldMkLst>
          <pc:docMk/>
          <pc:sldMk cId="1642114976" sldId="332"/>
        </pc:sldMkLst>
        <pc:spChg chg="mod">
          <ac:chgData name="Roberto RAVAGLIA" userId="6f31e6d3-10e3-489a-a8d4-da1983fa12e0" providerId="ADAL" clId="{035F83FC-0087-4883-88B5-F098EA5D8434}" dt="2024-02-05T13:14:36.329" v="376" actId="1076"/>
          <ac:spMkLst>
            <pc:docMk/>
            <pc:sldMk cId="1642114976" sldId="332"/>
            <ac:spMk id="21" creationId="{6C25CBA9-1ADD-4E3D-1069-97EC7F53526F}"/>
          </ac:spMkLst>
        </pc:spChg>
      </pc:sldChg>
      <pc:sldChg chg="ord">
        <pc:chgData name="Roberto RAVAGLIA" userId="6f31e6d3-10e3-489a-a8d4-da1983fa12e0" providerId="ADAL" clId="{035F83FC-0087-4883-88B5-F098EA5D8434}" dt="2024-02-02T12:36:15.599" v="369"/>
        <pc:sldMkLst>
          <pc:docMk/>
          <pc:sldMk cId="92077070" sldId="333"/>
        </pc:sldMkLst>
      </pc:sldChg>
      <pc:sldChg chg="addSp delSp modSp mod">
        <pc:chgData name="Roberto RAVAGLIA" userId="6f31e6d3-10e3-489a-a8d4-da1983fa12e0" providerId="ADAL" clId="{035F83FC-0087-4883-88B5-F098EA5D8434}" dt="2024-02-05T13:15:46.984" v="378"/>
        <pc:sldMkLst>
          <pc:docMk/>
          <pc:sldMk cId="3805242984" sldId="335"/>
        </pc:sldMkLst>
        <pc:picChg chg="add mod">
          <ac:chgData name="Roberto RAVAGLIA" userId="6f31e6d3-10e3-489a-a8d4-da1983fa12e0" providerId="ADAL" clId="{035F83FC-0087-4883-88B5-F098EA5D8434}" dt="2024-02-05T13:15:46.984" v="378"/>
          <ac:picMkLst>
            <pc:docMk/>
            <pc:sldMk cId="3805242984" sldId="335"/>
            <ac:picMk id="6" creationId="{C8324EC9-E7D5-17B6-22FD-AA5C361C054B}"/>
          </ac:picMkLst>
        </pc:picChg>
        <pc:picChg chg="del">
          <ac:chgData name="Roberto RAVAGLIA" userId="6f31e6d3-10e3-489a-a8d4-da1983fa12e0" providerId="ADAL" clId="{035F83FC-0087-4883-88B5-F098EA5D8434}" dt="2024-02-05T13:15:45.771" v="377" actId="21"/>
          <ac:picMkLst>
            <pc:docMk/>
            <pc:sldMk cId="3805242984" sldId="335"/>
            <ac:picMk id="11" creationId="{C8324EC9-E7D5-17B6-22FD-AA5C361C054B}"/>
          </ac:picMkLst>
        </pc:picChg>
      </pc:sldChg>
      <pc:sldChg chg="ord">
        <pc:chgData name="Roberto RAVAGLIA" userId="6f31e6d3-10e3-489a-a8d4-da1983fa12e0" providerId="ADAL" clId="{035F83FC-0087-4883-88B5-F098EA5D8434}" dt="2024-02-02T12:36:20.894" v="371"/>
        <pc:sldMkLst>
          <pc:docMk/>
          <pc:sldMk cId="1675306310" sldId="336"/>
        </pc:sldMkLst>
      </pc:sldChg>
      <pc:sldChg chg="modSp mod ord">
        <pc:chgData name="Roberto RAVAGLIA" userId="6f31e6d3-10e3-489a-a8d4-da1983fa12e0" providerId="ADAL" clId="{035F83FC-0087-4883-88B5-F098EA5D8434}" dt="2024-02-05T13:16:01.685" v="382" actId="1076"/>
        <pc:sldMkLst>
          <pc:docMk/>
          <pc:sldMk cId="654026524" sldId="339"/>
        </pc:sldMkLst>
        <pc:picChg chg="mod">
          <ac:chgData name="Roberto RAVAGLIA" userId="6f31e6d3-10e3-489a-a8d4-da1983fa12e0" providerId="ADAL" clId="{035F83FC-0087-4883-88B5-F098EA5D8434}" dt="2024-02-05T13:16:01.685" v="382" actId="1076"/>
          <ac:picMkLst>
            <pc:docMk/>
            <pc:sldMk cId="654026524" sldId="339"/>
            <ac:picMk id="17" creationId="{65D11F5E-EC1C-BC47-6CE7-61AA46C1F08B}"/>
          </ac:picMkLst>
        </pc:picChg>
        <pc:picChg chg="mod">
          <ac:chgData name="Roberto RAVAGLIA" userId="6f31e6d3-10e3-489a-a8d4-da1983fa12e0" providerId="ADAL" clId="{035F83FC-0087-4883-88B5-F098EA5D8434}" dt="2024-02-05T13:15:58.983" v="380" actId="1076"/>
          <ac:picMkLst>
            <pc:docMk/>
            <pc:sldMk cId="654026524" sldId="339"/>
            <ac:picMk id="19" creationId="{04A632F2-2AF1-5B91-3DF2-48B8DC71FB2E}"/>
          </ac:picMkLst>
        </pc:picChg>
      </pc:sldChg>
      <pc:sldChg chg="modSp mod">
        <pc:chgData name="Roberto RAVAGLIA" userId="6f31e6d3-10e3-489a-a8d4-da1983fa12e0" providerId="ADAL" clId="{035F83FC-0087-4883-88B5-F098EA5D8434}" dt="2024-02-01T14:46:55.196" v="301" actId="20577"/>
        <pc:sldMkLst>
          <pc:docMk/>
          <pc:sldMk cId="1379864019" sldId="340"/>
        </pc:sldMkLst>
        <pc:spChg chg="mod">
          <ac:chgData name="Roberto RAVAGLIA" userId="6f31e6d3-10e3-489a-a8d4-da1983fa12e0" providerId="ADAL" clId="{035F83FC-0087-4883-88B5-F098EA5D8434}" dt="2024-02-01T14:46:55.196" v="301" actId="20577"/>
          <ac:spMkLst>
            <pc:docMk/>
            <pc:sldMk cId="1379864019" sldId="340"/>
            <ac:spMk id="3" creationId="{DEEF91C2-925F-837F-CAE2-7896257DDBBA}"/>
          </ac:spMkLst>
        </pc:spChg>
      </pc:sldChg>
    </pc:docChg>
  </pc:docChgLst>
  <pc:docChgLst>
    <pc:chgData name="Gianluca MONTOMOLI" userId="S::gianluca.montomoli@studenti.unipr.it::cb44cdf8-4821-41d4-b923-720886c60022" providerId="AD" clId="Web-{C7F39676-7762-8313-3040-12ED419CB028}"/>
    <pc:docChg chg="modSld">
      <pc:chgData name="Gianluca MONTOMOLI" userId="S::gianluca.montomoli@studenti.unipr.it::cb44cdf8-4821-41d4-b923-720886c60022" providerId="AD" clId="Web-{C7F39676-7762-8313-3040-12ED419CB028}" dt="2024-02-02T10:42:22.406" v="1"/>
      <pc:docMkLst>
        <pc:docMk/>
      </pc:docMkLst>
      <pc:sldChg chg="delSp">
        <pc:chgData name="Gianluca MONTOMOLI" userId="S::gianluca.montomoli@studenti.unipr.it::cb44cdf8-4821-41d4-b923-720886c60022" providerId="AD" clId="Web-{C7F39676-7762-8313-3040-12ED419CB028}" dt="2024-02-02T10:42:22.406" v="1"/>
        <pc:sldMkLst>
          <pc:docMk/>
          <pc:sldMk cId="2207978915" sldId="298"/>
        </pc:sldMkLst>
        <pc:spChg chg="del">
          <ac:chgData name="Gianluca MONTOMOLI" userId="S::gianluca.montomoli@studenti.unipr.it::cb44cdf8-4821-41d4-b923-720886c60022" providerId="AD" clId="Web-{C7F39676-7762-8313-3040-12ED419CB028}" dt="2024-02-02T10:42:22.406" v="1"/>
          <ac:spMkLst>
            <pc:docMk/>
            <pc:sldMk cId="2207978915" sldId="298"/>
            <ac:spMk id="12" creationId="{53DDDF88-996F-8EC4-77E3-28412AEB97F1}"/>
          </ac:spMkLst>
        </pc:spChg>
        <pc:cxnChg chg="del">
          <ac:chgData name="Gianluca MONTOMOLI" userId="S::gianluca.montomoli@studenti.unipr.it::cb44cdf8-4821-41d4-b923-720886c60022" providerId="AD" clId="Web-{C7F39676-7762-8313-3040-12ED419CB028}" dt="2024-02-02T10:42:20.734" v="0"/>
          <ac:cxnSpMkLst>
            <pc:docMk/>
            <pc:sldMk cId="2207978915" sldId="298"/>
            <ac:cxnSpMk id="15" creationId="{78DD2043-917F-B81A-F0BD-E8AB02BDC731}"/>
          </ac:cxnSpMkLst>
        </pc:cxnChg>
      </pc:sldChg>
    </pc:docChg>
  </pc:docChgLst>
  <pc:docChgLst>
    <pc:chgData name="Andrea MENI" userId="734f8aab-d37d-410b-bb33-aef6a5056420" providerId="ADAL" clId="{D25F9D6B-B333-45BD-92AE-0ED032A66214}"/>
    <pc:docChg chg="undo custSel addSld delSld modSld">
      <pc:chgData name="Andrea MENI" userId="734f8aab-d37d-410b-bb33-aef6a5056420" providerId="ADAL" clId="{D25F9D6B-B333-45BD-92AE-0ED032A66214}" dt="2024-02-02T09:03:33.373" v="1111" actId="123"/>
      <pc:docMkLst>
        <pc:docMk/>
      </pc:docMkLst>
      <pc:sldChg chg="modSp mod">
        <pc:chgData name="Andrea MENI" userId="734f8aab-d37d-410b-bb33-aef6a5056420" providerId="ADAL" clId="{D25F9D6B-B333-45BD-92AE-0ED032A66214}" dt="2024-02-01T11:02:48.692" v="381" actId="20577"/>
        <pc:sldMkLst>
          <pc:docMk/>
          <pc:sldMk cId="1147142611" sldId="261"/>
        </pc:sldMkLst>
        <pc:spChg chg="mod">
          <ac:chgData name="Andrea MENI" userId="734f8aab-d37d-410b-bb33-aef6a5056420" providerId="ADAL" clId="{D25F9D6B-B333-45BD-92AE-0ED032A66214}" dt="2024-02-01T11:02:48.692" v="381" actId="20577"/>
          <ac:spMkLst>
            <pc:docMk/>
            <pc:sldMk cId="1147142611" sldId="261"/>
            <ac:spMk id="7" creationId="{A1C7B23D-AC29-B533-DB8E-22D815EABBB7}"/>
          </ac:spMkLst>
        </pc:spChg>
      </pc:sldChg>
      <pc:sldChg chg="addSp modSp mod">
        <pc:chgData name="Andrea MENI" userId="734f8aab-d37d-410b-bb33-aef6a5056420" providerId="ADAL" clId="{D25F9D6B-B333-45BD-92AE-0ED032A66214}" dt="2024-02-01T11:43:26.002" v="891" actId="20577"/>
        <pc:sldMkLst>
          <pc:docMk/>
          <pc:sldMk cId="2721271893" sldId="267"/>
        </pc:sldMkLst>
        <pc:spChg chg="mod">
          <ac:chgData name="Andrea MENI" userId="734f8aab-d37d-410b-bb33-aef6a5056420" providerId="ADAL" clId="{D25F9D6B-B333-45BD-92AE-0ED032A66214}" dt="2024-02-01T11:43:26.002" v="891" actId="20577"/>
          <ac:spMkLst>
            <pc:docMk/>
            <pc:sldMk cId="2721271893" sldId="267"/>
            <ac:spMk id="14" creationId="{8D25E729-2F1E-6A7D-AED6-DC75C778E23E}"/>
          </ac:spMkLst>
        </pc:spChg>
        <pc:picChg chg="add mod">
          <ac:chgData name="Andrea MENI" userId="734f8aab-d37d-410b-bb33-aef6a5056420" providerId="ADAL" clId="{D25F9D6B-B333-45BD-92AE-0ED032A66214}" dt="2024-01-31T18:33:27.916" v="23" actId="1076"/>
          <ac:picMkLst>
            <pc:docMk/>
            <pc:sldMk cId="2721271893" sldId="267"/>
            <ac:picMk id="3" creationId="{BD245804-8AAE-6091-DB92-B35A78CFC4D0}"/>
          </ac:picMkLst>
        </pc:picChg>
        <pc:picChg chg="add mod">
          <ac:chgData name="Andrea MENI" userId="734f8aab-d37d-410b-bb33-aef6a5056420" providerId="ADAL" clId="{D25F9D6B-B333-45BD-92AE-0ED032A66214}" dt="2024-01-31T18:33:35.729" v="27" actId="1076"/>
          <ac:picMkLst>
            <pc:docMk/>
            <pc:sldMk cId="2721271893" sldId="267"/>
            <ac:picMk id="6" creationId="{36E23C66-CE7C-417B-B2A1-509DEBD7508C}"/>
          </ac:picMkLst>
        </pc:picChg>
        <pc:picChg chg="add mod">
          <ac:chgData name="Andrea MENI" userId="734f8aab-d37d-410b-bb33-aef6a5056420" providerId="ADAL" clId="{D25F9D6B-B333-45BD-92AE-0ED032A66214}" dt="2024-01-31T18:33:31.776" v="26" actId="1076"/>
          <ac:picMkLst>
            <pc:docMk/>
            <pc:sldMk cId="2721271893" sldId="267"/>
            <ac:picMk id="7" creationId="{5389A2B8-6C39-EFA3-73A7-CE4D6A06CBAB}"/>
          </ac:picMkLst>
        </pc:picChg>
        <pc:picChg chg="add mod">
          <ac:chgData name="Andrea MENI" userId="734f8aab-d37d-410b-bb33-aef6a5056420" providerId="ADAL" clId="{D25F9D6B-B333-45BD-92AE-0ED032A66214}" dt="2024-01-31T18:33:41.136" v="29" actId="1076"/>
          <ac:picMkLst>
            <pc:docMk/>
            <pc:sldMk cId="2721271893" sldId="267"/>
            <ac:picMk id="8" creationId="{A464863C-FA2C-8668-2A49-F5D7A1541D69}"/>
          </ac:picMkLst>
        </pc:picChg>
      </pc:sldChg>
      <pc:sldChg chg="modSp mod">
        <pc:chgData name="Andrea MENI" userId="734f8aab-d37d-410b-bb33-aef6a5056420" providerId="ADAL" clId="{D25F9D6B-B333-45BD-92AE-0ED032A66214}" dt="2024-02-02T09:03:33.373" v="1111" actId="123"/>
        <pc:sldMkLst>
          <pc:docMk/>
          <pc:sldMk cId="3705287724" sldId="278"/>
        </pc:sldMkLst>
        <pc:spChg chg="mod">
          <ac:chgData name="Andrea MENI" userId="734f8aab-d37d-410b-bb33-aef6a5056420" providerId="ADAL" clId="{D25F9D6B-B333-45BD-92AE-0ED032A66214}" dt="2024-02-01T10:59:06.997" v="233" actId="20577"/>
          <ac:spMkLst>
            <pc:docMk/>
            <pc:sldMk cId="3705287724" sldId="278"/>
            <ac:spMk id="2" creationId="{21719A59-D941-C270-4C36-ACBADCDB3AFF}"/>
          </ac:spMkLst>
        </pc:spChg>
        <pc:spChg chg="mod">
          <ac:chgData name="Andrea MENI" userId="734f8aab-d37d-410b-bb33-aef6a5056420" providerId="ADAL" clId="{D25F9D6B-B333-45BD-92AE-0ED032A66214}" dt="2024-02-02T09:03:33.373" v="1111" actId="123"/>
          <ac:spMkLst>
            <pc:docMk/>
            <pc:sldMk cId="3705287724" sldId="278"/>
            <ac:spMk id="3" creationId="{E5449110-44A9-EFAD-D22E-A1989758B5BD}"/>
          </ac:spMkLst>
        </pc:spChg>
        <pc:spChg chg="mod">
          <ac:chgData name="Andrea MENI" userId="734f8aab-d37d-410b-bb33-aef6a5056420" providerId="ADAL" clId="{D25F9D6B-B333-45BD-92AE-0ED032A66214}" dt="2024-02-01T14:28:33.762" v="919" actId="1036"/>
          <ac:spMkLst>
            <pc:docMk/>
            <pc:sldMk cId="3705287724" sldId="278"/>
            <ac:spMk id="11" creationId="{C630ACC4-1309-39B5-37A4-945BBB44F6BA}"/>
          </ac:spMkLst>
        </pc:spChg>
        <pc:grpChg chg="mod ord">
          <ac:chgData name="Andrea MENI" userId="734f8aab-d37d-410b-bb33-aef6a5056420" providerId="ADAL" clId="{D25F9D6B-B333-45BD-92AE-0ED032A66214}" dt="2024-02-01T11:00:12.872" v="336" actId="1076"/>
          <ac:grpSpMkLst>
            <pc:docMk/>
            <pc:sldMk cId="3705287724" sldId="278"/>
            <ac:grpSpMk id="13" creationId="{E0E2B37C-3C49-2551-95BB-8B573B81E0F6}"/>
          </ac:grpSpMkLst>
        </pc:grpChg>
        <pc:cxnChg chg="mod">
          <ac:chgData name="Andrea MENI" userId="734f8aab-d37d-410b-bb33-aef6a5056420" providerId="ADAL" clId="{D25F9D6B-B333-45BD-92AE-0ED032A66214}" dt="2024-02-01T14:28:33.762" v="919" actId="1036"/>
          <ac:cxnSpMkLst>
            <pc:docMk/>
            <pc:sldMk cId="3705287724" sldId="278"/>
            <ac:cxnSpMk id="12" creationId="{E19A1BC6-B44E-0342-C495-3791E76E80A6}"/>
          </ac:cxnSpMkLst>
        </pc:cxnChg>
      </pc:sldChg>
      <pc:sldChg chg="modSp">
        <pc:chgData name="Andrea MENI" userId="734f8aab-d37d-410b-bb33-aef6a5056420" providerId="ADAL" clId="{D25F9D6B-B333-45BD-92AE-0ED032A66214}" dt="2024-01-31T18:32:56.347" v="21" actId="1076"/>
        <pc:sldMkLst>
          <pc:docMk/>
          <pc:sldMk cId="1977778761" sldId="280"/>
        </pc:sldMkLst>
        <pc:picChg chg="mod">
          <ac:chgData name="Andrea MENI" userId="734f8aab-d37d-410b-bb33-aef6a5056420" providerId="ADAL" clId="{D25F9D6B-B333-45BD-92AE-0ED032A66214}" dt="2024-01-31T18:32:56.347" v="21" actId="1076"/>
          <ac:picMkLst>
            <pc:docMk/>
            <pc:sldMk cId="1977778761" sldId="280"/>
            <ac:picMk id="6146" creationId="{5410A458-F212-036F-EB56-E5EDEF08EC36}"/>
          </ac:picMkLst>
        </pc:picChg>
      </pc:sldChg>
      <pc:sldChg chg="delSp modSp mod">
        <pc:chgData name="Andrea MENI" userId="734f8aab-d37d-410b-bb33-aef6a5056420" providerId="ADAL" clId="{D25F9D6B-B333-45BD-92AE-0ED032A66214}" dt="2024-02-01T13:10:40.515" v="905" actId="1036"/>
        <pc:sldMkLst>
          <pc:docMk/>
          <pc:sldMk cId="3246659675" sldId="292"/>
        </pc:sldMkLst>
        <pc:spChg chg="mod">
          <ac:chgData name="Andrea MENI" userId="734f8aab-d37d-410b-bb33-aef6a5056420" providerId="ADAL" clId="{D25F9D6B-B333-45BD-92AE-0ED032A66214}" dt="2024-02-01T13:10:20.953" v="903" actId="1076"/>
          <ac:spMkLst>
            <pc:docMk/>
            <pc:sldMk cId="3246659675" sldId="292"/>
            <ac:spMk id="16" creationId="{5E7B8525-8B8A-BABE-2512-89CF9CEC5E80}"/>
          </ac:spMkLst>
        </pc:spChg>
        <pc:spChg chg="del mod topLvl">
          <ac:chgData name="Andrea MENI" userId="734f8aab-d37d-410b-bb33-aef6a5056420" providerId="ADAL" clId="{D25F9D6B-B333-45BD-92AE-0ED032A66214}" dt="2024-01-31T18:16:23.288" v="3" actId="478"/>
          <ac:spMkLst>
            <pc:docMk/>
            <pc:sldMk cId="3246659675" sldId="292"/>
            <ac:spMk id="18" creationId="{85FE9E24-8D12-7F5A-6D1E-101DA5CFE1E9}"/>
          </ac:spMkLst>
        </pc:spChg>
        <pc:grpChg chg="del">
          <ac:chgData name="Andrea MENI" userId="734f8aab-d37d-410b-bb33-aef6a5056420" providerId="ADAL" clId="{D25F9D6B-B333-45BD-92AE-0ED032A66214}" dt="2024-01-31T18:16:20.835" v="2" actId="165"/>
          <ac:grpSpMkLst>
            <pc:docMk/>
            <pc:sldMk cId="3246659675" sldId="292"/>
            <ac:grpSpMk id="20" creationId="{515031CC-7DC2-A32D-7805-6C3DC6B47542}"/>
          </ac:grpSpMkLst>
        </pc:grpChg>
        <pc:picChg chg="mod topLvl">
          <ac:chgData name="Andrea MENI" userId="734f8aab-d37d-410b-bb33-aef6a5056420" providerId="ADAL" clId="{D25F9D6B-B333-45BD-92AE-0ED032A66214}" dt="2024-01-31T18:16:20.835" v="2" actId="165"/>
          <ac:picMkLst>
            <pc:docMk/>
            <pc:sldMk cId="3246659675" sldId="292"/>
            <ac:picMk id="7" creationId="{BCAB4AE7-2406-8E68-88E5-809C010DF9CA}"/>
          </ac:picMkLst>
        </pc:picChg>
        <pc:picChg chg="mod">
          <ac:chgData name="Andrea MENI" userId="734f8aab-d37d-410b-bb33-aef6a5056420" providerId="ADAL" clId="{D25F9D6B-B333-45BD-92AE-0ED032A66214}" dt="2024-02-01T13:10:22.410" v="904" actId="1076"/>
          <ac:picMkLst>
            <pc:docMk/>
            <pc:sldMk cId="3246659675" sldId="292"/>
            <ac:picMk id="8" creationId="{8E4E6439-E4CB-5227-0A12-25B216FB9193}"/>
          </ac:picMkLst>
        </pc:picChg>
        <pc:cxnChg chg="mod">
          <ac:chgData name="Andrea MENI" userId="734f8aab-d37d-410b-bb33-aef6a5056420" providerId="ADAL" clId="{D25F9D6B-B333-45BD-92AE-0ED032A66214}" dt="2024-02-01T13:10:40.515" v="905" actId="1036"/>
          <ac:cxnSpMkLst>
            <pc:docMk/>
            <pc:sldMk cId="3246659675" sldId="292"/>
            <ac:cxnSpMk id="6" creationId="{15847AD9-FEAF-C3DC-3FF0-43CCC8445B9A}"/>
          </ac:cxnSpMkLst>
        </pc:cxnChg>
      </pc:sldChg>
      <pc:sldChg chg="modSp mod">
        <pc:chgData name="Andrea MENI" userId="734f8aab-d37d-410b-bb33-aef6a5056420" providerId="ADAL" clId="{D25F9D6B-B333-45BD-92AE-0ED032A66214}" dt="2024-02-01T10:14:17.368" v="112" actId="20577"/>
        <pc:sldMkLst>
          <pc:docMk/>
          <pc:sldMk cId="1852709175" sldId="293"/>
        </pc:sldMkLst>
        <pc:spChg chg="mod">
          <ac:chgData name="Andrea MENI" userId="734f8aab-d37d-410b-bb33-aef6a5056420" providerId="ADAL" clId="{D25F9D6B-B333-45BD-92AE-0ED032A66214}" dt="2024-02-01T10:14:17.368" v="112" actId="20577"/>
          <ac:spMkLst>
            <pc:docMk/>
            <pc:sldMk cId="1852709175" sldId="293"/>
            <ac:spMk id="15" creationId="{0853E111-A86A-C358-59C6-B7FF49BE4E3D}"/>
          </ac:spMkLst>
        </pc:spChg>
      </pc:sldChg>
      <pc:sldChg chg="modSp mod">
        <pc:chgData name="Andrea MENI" userId="734f8aab-d37d-410b-bb33-aef6a5056420" providerId="ADAL" clId="{D25F9D6B-B333-45BD-92AE-0ED032A66214}" dt="2024-02-01T11:02:40.774" v="367" actId="1076"/>
        <pc:sldMkLst>
          <pc:docMk/>
          <pc:sldMk cId="1067834243" sldId="294"/>
        </pc:sldMkLst>
        <pc:spChg chg="mod">
          <ac:chgData name="Andrea MENI" userId="734f8aab-d37d-410b-bb33-aef6a5056420" providerId="ADAL" clId="{D25F9D6B-B333-45BD-92AE-0ED032A66214}" dt="2024-02-01T11:02:40.774" v="367" actId="1076"/>
          <ac:spMkLst>
            <pc:docMk/>
            <pc:sldMk cId="1067834243" sldId="294"/>
            <ac:spMk id="15" creationId="{FA3327E1-7D0E-F377-6085-D918EAC7BB1F}"/>
          </ac:spMkLst>
        </pc:spChg>
        <pc:spChg chg="mod">
          <ac:chgData name="Andrea MENI" userId="734f8aab-d37d-410b-bb33-aef6a5056420" providerId="ADAL" clId="{D25F9D6B-B333-45BD-92AE-0ED032A66214}" dt="2024-02-01T11:00:46.488" v="352" actId="20577"/>
          <ac:spMkLst>
            <pc:docMk/>
            <pc:sldMk cId="1067834243" sldId="294"/>
            <ac:spMk id="19" creationId="{2AFE1DEE-0D7A-044D-ECD5-18395CFAF22F}"/>
          </ac:spMkLst>
        </pc:spChg>
      </pc:sldChg>
      <pc:sldChg chg="modSp mod">
        <pc:chgData name="Andrea MENI" userId="734f8aab-d37d-410b-bb33-aef6a5056420" providerId="ADAL" clId="{D25F9D6B-B333-45BD-92AE-0ED032A66214}" dt="2024-02-01T11:19:10.801" v="832" actId="20577"/>
        <pc:sldMkLst>
          <pc:docMk/>
          <pc:sldMk cId="3462523724" sldId="296"/>
        </pc:sldMkLst>
        <pc:spChg chg="mod">
          <ac:chgData name="Andrea MENI" userId="734f8aab-d37d-410b-bb33-aef6a5056420" providerId="ADAL" clId="{D25F9D6B-B333-45BD-92AE-0ED032A66214}" dt="2024-02-01T11:19:10.801" v="832" actId="20577"/>
          <ac:spMkLst>
            <pc:docMk/>
            <pc:sldMk cId="3462523724" sldId="296"/>
            <ac:spMk id="14" creationId="{92632D06-9CFD-E046-E924-DE599D9916E5}"/>
          </ac:spMkLst>
        </pc:spChg>
      </pc:sldChg>
      <pc:sldChg chg="modSp mod modNotesTx">
        <pc:chgData name="Andrea MENI" userId="734f8aab-d37d-410b-bb33-aef6a5056420" providerId="ADAL" clId="{D25F9D6B-B333-45BD-92AE-0ED032A66214}" dt="2024-02-02T08:53:31.063" v="1094" actId="20577"/>
        <pc:sldMkLst>
          <pc:docMk/>
          <pc:sldMk cId="1316786719" sldId="307"/>
        </pc:sldMkLst>
        <pc:spChg chg="mod">
          <ac:chgData name="Andrea MENI" userId="734f8aab-d37d-410b-bb33-aef6a5056420" providerId="ADAL" clId="{D25F9D6B-B333-45BD-92AE-0ED032A66214}" dt="2024-02-02T08:52:01.166" v="934" actId="1076"/>
          <ac:spMkLst>
            <pc:docMk/>
            <pc:sldMk cId="1316786719" sldId="307"/>
            <ac:spMk id="7" creationId="{75609DB3-32FA-13E0-F22A-48E6A5225033}"/>
          </ac:spMkLst>
        </pc:spChg>
        <pc:spChg chg="mod">
          <ac:chgData name="Andrea MENI" userId="734f8aab-d37d-410b-bb33-aef6a5056420" providerId="ADAL" clId="{D25F9D6B-B333-45BD-92AE-0ED032A66214}" dt="2024-02-02T08:52:19.212" v="947" actId="20577"/>
          <ac:spMkLst>
            <pc:docMk/>
            <pc:sldMk cId="1316786719" sldId="307"/>
            <ac:spMk id="10" creationId="{5BEF8083-00B8-A6F5-08CC-D1E766F20D4D}"/>
          </ac:spMkLst>
        </pc:spChg>
      </pc:sldChg>
      <pc:sldChg chg="modSp mod">
        <pc:chgData name="Andrea MENI" userId="734f8aab-d37d-410b-bb33-aef6a5056420" providerId="ADAL" clId="{D25F9D6B-B333-45BD-92AE-0ED032A66214}" dt="2024-01-31T18:38:25.349" v="30" actId="1076"/>
        <pc:sldMkLst>
          <pc:docMk/>
          <pc:sldMk cId="4032832567" sldId="313"/>
        </pc:sldMkLst>
        <pc:picChg chg="mod">
          <ac:chgData name="Andrea MENI" userId="734f8aab-d37d-410b-bb33-aef6a5056420" providerId="ADAL" clId="{D25F9D6B-B333-45BD-92AE-0ED032A66214}" dt="2024-01-31T18:38:25.349" v="30" actId="1076"/>
          <ac:picMkLst>
            <pc:docMk/>
            <pc:sldMk cId="4032832567" sldId="313"/>
            <ac:picMk id="9" creationId="{90AF24F1-247B-06D4-0625-005020EC024A}"/>
          </ac:picMkLst>
        </pc:picChg>
      </pc:sldChg>
      <pc:sldChg chg="modSp mod">
        <pc:chgData name="Andrea MENI" userId="734f8aab-d37d-410b-bb33-aef6a5056420" providerId="ADAL" clId="{D25F9D6B-B333-45BD-92AE-0ED032A66214}" dt="2024-02-01T10:59:16.113" v="249" actId="20577"/>
        <pc:sldMkLst>
          <pc:docMk/>
          <pc:sldMk cId="2268487789" sldId="316"/>
        </pc:sldMkLst>
        <pc:spChg chg="mod">
          <ac:chgData name="Andrea MENI" userId="734f8aab-d37d-410b-bb33-aef6a5056420" providerId="ADAL" clId="{D25F9D6B-B333-45BD-92AE-0ED032A66214}" dt="2024-02-01T10:59:16.113" v="249" actId="20577"/>
          <ac:spMkLst>
            <pc:docMk/>
            <pc:sldMk cId="2268487789" sldId="316"/>
            <ac:spMk id="2" creationId="{21719A59-D941-C270-4C36-ACBADCDB3AFF}"/>
          </ac:spMkLst>
        </pc:spChg>
      </pc:sldChg>
      <pc:sldChg chg="modSp mod">
        <pc:chgData name="Andrea MENI" userId="734f8aab-d37d-410b-bb33-aef6a5056420" providerId="ADAL" clId="{D25F9D6B-B333-45BD-92AE-0ED032A66214}" dt="2024-02-01T10:59:23.547" v="265" actId="20577"/>
        <pc:sldMkLst>
          <pc:docMk/>
          <pc:sldMk cId="1001964102" sldId="317"/>
        </pc:sldMkLst>
        <pc:spChg chg="mod">
          <ac:chgData name="Andrea MENI" userId="734f8aab-d37d-410b-bb33-aef6a5056420" providerId="ADAL" clId="{D25F9D6B-B333-45BD-92AE-0ED032A66214}" dt="2024-02-01T10:59:23.547" v="265" actId="20577"/>
          <ac:spMkLst>
            <pc:docMk/>
            <pc:sldMk cId="1001964102" sldId="317"/>
            <ac:spMk id="2" creationId="{21719A59-D941-C270-4C36-ACBADCDB3AFF}"/>
          </ac:spMkLst>
        </pc:spChg>
      </pc:sldChg>
      <pc:sldChg chg="modSp mod">
        <pc:chgData name="Andrea MENI" userId="734f8aab-d37d-410b-bb33-aef6a5056420" providerId="ADAL" clId="{D25F9D6B-B333-45BD-92AE-0ED032A66214}" dt="2024-02-01T09:07:49.897" v="68" actId="20577"/>
        <pc:sldMkLst>
          <pc:docMk/>
          <pc:sldMk cId="1468562693" sldId="318"/>
        </pc:sldMkLst>
        <pc:spChg chg="mod">
          <ac:chgData name="Andrea MENI" userId="734f8aab-d37d-410b-bb33-aef6a5056420" providerId="ADAL" clId="{D25F9D6B-B333-45BD-92AE-0ED032A66214}" dt="2024-02-01T09:07:49.897" v="68" actId="20577"/>
          <ac:spMkLst>
            <pc:docMk/>
            <pc:sldMk cId="1468562693" sldId="318"/>
            <ac:spMk id="2" creationId="{21719A59-D941-C270-4C36-ACBADCDB3AFF}"/>
          </ac:spMkLst>
        </pc:spChg>
      </pc:sldChg>
      <pc:sldChg chg="modSp mod">
        <pc:chgData name="Andrea MENI" userId="734f8aab-d37d-410b-bb33-aef6a5056420" providerId="ADAL" clId="{D25F9D6B-B333-45BD-92AE-0ED032A66214}" dt="2024-02-01T10:17:32.238" v="194" actId="20577"/>
        <pc:sldMkLst>
          <pc:docMk/>
          <pc:sldMk cId="3665016478" sldId="320"/>
        </pc:sldMkLst>
        <pc:spChg chg="mod">
          <ac:chgData name="Andrea MENI" userId="734f8aab-d37d-410b-bb33-aef6a5056420" providerId="ADAL" clId="{D25F9D6B-B333-45BD-92AE-0ED032A66214}" dt="2024-02-01T10:17:32.238" v="194" actId="20577"/>
          <ac:spMkLst>
            <pc:docMk/>
            <pc:sldMk cId="3665016478" sldId="320"/>
            <ac:spMk id="2" creationId="{21719A59-D941-C270-4C36-ACBADCDB3AFF}"/>
          </ac:spMkLst>
        </pc:spChg>
      </pc:sldChg>
      <pc:sldChg chg="modSp mod modNotesTx">
        <pc:chgData name="Andrea MENI" userId="734f8aab-d37d-410b-bb33-aef6a5056420" providerId="ADAL" clId="{D25F9D6B-B333-45BD-92AE-0ED032A66214}" dt="2024-02-01T10:59:48.722" v="315" actId="20577"/>
        <pc:sldMkLst>
          <pc:docMk/>
          <pc:sldMk cId="3708296540" sldId="322"/>
        </pc:sldMkLst>
        <pc:spChg chg="mod">
          <ac:chgData name="Andrea MENI" userId="734f8aab-d37d-410b-bb33-aef6a5056420" providerId="ADAL" clId="{D25F9D6B-B333-45BD-92AE-0ED032A66214}" dt="2024-02-01T10:59:34.508" v="281" actId="20577"/>
          <ac:spMkLst>
            <pc:docMk/>
            <pc:sldMk cId="3708296540" sldId="322"/>
            <ac:spMk id="2" creationId="{21719A59-D941-C270-4C36-ACBADCDB3AFF}"/>
          </ac:spMkLst>
        </pc:spChg>
        <pc:spChg chg="mod">
          <ac:chgData name="Andrea MENI" userId="734f8aab-d37d-410b-bb33-aef6a5056420" providerId="ADAL" clId="{D25F9D6B-B333-45BD-92AE-0ED032A66214}" dt="2024-02-01T10:59:48.722" v="315" actId="20577"/>
          <ac:spMkLst>
            <pc:docMk/>
            <pc:sldMk cId="3708296540" sldId="322"/>
            <ac:spMk id="11" creationId="{6BF5ED17-40F7-4744-03E7-D19E896BDAFD}"/>
          </ac:spMkLst>
        </pc:spChg>
      </pc:sldChg>
      <pc:sldChg chg="modSp mod">
        <pc:chgData name="Andrea MENI" userId="734f8aab-d37d-410b-bb33-aef6a5056420" providerId="ADAL" clId="{D25F9D6B-B333-45BD-92AE-0ED032A66214}" dt="2024-02-01T10:17:22.301" v="171" actId="20577"/>
        <pc:sldMkLst>
          <pc:docMk/>
          <pc:sldMk cId="3079512803" sldId="323"/>
        </pc:sldMkLst>
        <pc:spChg chg="mod">
          <ac:chgData name="Andrea MENI" userId="734f8aab-d37d-410b-bb33-aef6a5056420" providerId="ADAL" clId="{D25F9D6B-B333-45BD-92AE-0ED032A66214}" dt="2024-02-01T10:17:22.301" v="171" actId="20577"/>
          <ac:spMkLst>
            <pc:docMk/>
            <pc:sldMk cId="3079512803" sldId="323"/>
            <ac:spMk id="2" creationId="{21719A59-D941-C270-4C36-ACBADCDB3AFF}"/>
          </ac:spMkLst>
        </pc:spChg>
      </pc:sldChg>
      <pc:sldChg chg="modSp mod">
        <pc:chgData name="Andrea MENI" userId="734f8aab-d37d-410b-bb33-aef6a5056420" providerId="ADAL" clId="{D25F9D6B-B333-45BD-92AE-0ED032A66214}" dt="2024-01-31T18:32:00.204" v="20" actId="1076"/>
        <pc:sldMkLst>
          <pc:docMk/>
          <pc:sldMk cId="1642114976" sldId="332"/>
        </pc:sldMkLst>
        <pc:spChg chg="mod">
          <ac:chgData name="Andrea MENI" userId="734f8aab-d37d-410b-bb33-aef6a5056420" providerId="ADAL" clId="{D25F9D6B-B333-45BD-92AE-0ED032A66214}" dt="2024-01-31T18:32:00.204" v="20" actId="1076"/>
          <ac:spMkLst>
            <pc:docMk/>
            <pc:sldMk cId="1642114976" sldId="332"/>
            <ac:spMk id="21" creationId="{6C25CBA9-1ADD-4E3D-1069-97EC7F53526F}"/>
          </ac:spMkLst>
        </pc:spChg>
      </pc:sldChg>
      <pc:sldChg chg="modSp mod">
        <pc:chgData name="Andrea MENI" userId="734f8aab-d37d-410b-bb33-aef6a5056420" providerId="ADAL" clId="{D25F9D6B-B333-45BD-92AE-0ED032A66214}" dt="2024-01-31T18:30:32.133" v="19" actId="14100"/>
        <pc:sldMkLst>
          <pc:docMk/>
          <pc:sldMk cId="2490471136" sldId="345"/>
        </pc:sldMkLst>
        <pc:spChg chg="mod">
          <ac:chgData name="Andrea MENI" userId="734f8aab-d37d-410b-bb33-aef6a5056420" providerId="ADAL" clId="{D25F9D6B-B333-45BD-92AE-0ED032A66214}" dt="2024-01-31T18:30:29.539" v="17" actId="1076"/>
          <ac:spMkLst>
            <pc:docMk/>
            <pc:sldMk cId="2490471136" sldId="345"/>
            <ac:spMk id="18" creationId="{A963591A-6912-B5E5-EF57-E1EE5F89FB35}"/>
          </ac:spMkLst>
        </pc:spChg>
        <pc:picChg chg="mod">
          <ac:chgData name="Andrea MENI" userId="734f8aab-d37d-410b-bb33-aef6a5056420" providerId="ADAL" clId="{D25F9D6B-B333-45BD-92AE-0ED032A66214}" dt="2024-01-31T18:30:32.133" v="19" actId="14100"/>
          <ac:picMkLst>
            <pc:docMk/>
            <pc:sldMk cId="2490471136" sldId="345"/>
            <ac:picMk id="8" creationId="{F2F8B0E2-DE6F-E816-89AF-25C7C94B14ED}"/>
          </ac:picMkLst>
        </pc:picChg>
        <pc:cxnChg chg="mod">
          <ac:chgData name="Andrea MENI" userId="734f8aab-d37d-410b-bb33-aef6a5056420" providerId="ADAL" clId="{D25F9D6B-B333-45BD-92AE-0ED032A66214}" dt="2024-01-31T18:30:19.941" v="11" actId="14100"/>
          <ac:cxnSpMkLst>
            <pc:docMk/>
            <pc:sldMk cId="2490471136" sldId="345"/>
            <ac:cxnSpMk id="9" creationId="{3851227E-588C-AE23-E944-01CD3C5CDB80}"/>
          </ac:cxnSpMkLst>
        </pc:cxnChg>
      </pc:sldChg>
      <pc:sldChg chg="new del">
        <pc:chgData name="Andrea MENI" userId="734f8aab-d37d-410b-bb33-aef6a5056420" providerId="ADAL" clId="{D25F9D6B-B333-45BD-92AE-0ED032A66214}" dt="2024-01-31T18:14:56.370" v="1" actId="680"/>
        <pc:sldMkLst>
          <pc:docMk/>
          <pc:sldMk cId="1576346463" sldId="346"/>
        </pc:sldMkLst>
      </pc:sldChg>
    </pc:docChg>
  </pc:docChgLst>
  <pc:docChgLst>
    <pc:chgData name="Andrea MENI" userId="S::andrea.meni@studenti.unipr.it::734f8aab-d37d-410b-bb33-aef6a5056420" providerId="AD" clId="Web-{84F02915-8A68-8449-ECE7-D1150CE25673}"/>
    <pc:docChg chg="modSld sldOrd">
      <pc:chgData name="Andrea MENI" userId="S::andrea.meni@studenti.unipr.it::734f8aab-d37d-410b-bb33-aef6a5056420" providerId="AD" clId="Web-{84F02915-8A68-8449-ECE7-D1150CE25673}" dt="2024-01-31T14:35:49.575" v="5" actId="14100"/>
      <pc:docMkLst>
        <pc:docMk/>
      </pc:docMkLst>
      <pc:sldChg chg="ord">
        <pc:chgData name="Andrea MENI" userId="S::andrea.meni@studenti.unipr.it::734f8aab-d37d-410b-bb33-aef6a5056420" providerId="AD" clId="Web-{84F02915-8A68-8449-ECE7-D1150CE25673}" dt="2024-01-31T14:23:41.547" v="0"/>
        <pc:sldMkLst>
          <pc:docMk/>
          <pc:sldMk cId="1316786719" sldId="307"/>
        </pc:sldMkLst>
      </pc:sldChg>
      <pc:sldChg chg="modSp">
        <pc:chgData name="Andrea MENI" userId="S::andrea.meni@studenti.unipr.it::734f8aab-d37d-410b-bb33-aef6a5056420" providerId="AD" clId="Web-{84F02915-8A68-8449-ECE7-D1150CE25673}" dt="2024-01-31T14:35:49.575" v="5" actId="14100"/>
        <pc:sldMkLst>
          <pc:docMk/>
          <pc:sldMk cId="1642114976" sldId="332"/>
        </pc:sldMkLst>
        <pc:spChg chg="mod">
          <ac:chgData name="Andrea MENI" userId="S::andrea.meni@studenti.unipr.it::734f8aab-d37d-410b-bb33-aef6a5056420" providerId="AD" clId="Web-{84F02915-8A68-8449-ECE7-D1150CE25673}" dt="2024-01-31T14:35:49.575" v="5" actId="14100"/>
          <ac:spMkLst>
            <pc:docMk/>
            <pc:sldMk cId="1642114976" sldId="332"/>
            <ac:spMk id="21" creationId="{6C25CBA9-1ADD-4E3D-1069-97EC7F53526F}"/>
          </ac:spMkLst>
        </pc:spChg>
      </pc:sldChg>
      <pc:sldChg chg="modSp">
        <pc:chgData name="Andrea MENI" userId="S::andrea.meni@studenti.unipr.it::734f8aab-d37d-410b-bb33-aef6a5056420" providerId="AD" clId="Web-{84F02915-8A68-8449-ECE7-D1150CE25673}" dt="2024-01-31T14:33:48.773" v="4" actId="1076"/>
        <pc:sldMkLst>
          <pc:docMk/>
          <pc:sldMk cId="2490471136" sldId="345"/>
        </pc:sldMkLst>
        <pc:picChg chg="mod">
          <ac:chgData name="Andrea MENI" userId="S::andrea.meni@studenti.unipr.it::734f8aab-d37d-410b-bb33-aef6a5056420" providerId="AD" clId="Web-{84F02915-8A68-8449-ECE7-D1150CE25673}" dt="2024-01-31T14:33:48.773" v="4" actId="1076"/>
          <ac:picMkLst>
            <pc:docMk/>
            <pc:sldMk cId="2490471136" sldId="345"/>
            <ac:picMk id="8" creationId="{F2F8B0E2-DE6F-E816-89AF-25C7C94B14E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1:26:56.236"/>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95FDF-B996-4C3C-AAAA-59C281CEDF1F}" type="datetimeFigureOut">
              <a:rPr lang="it-IT" smtClean="0"/>
              <a:t>05/02/2024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6B268-C1CA-4AEC-AF9C-BAC066E12630}" type="slidenum">
              <a:rPr lang="it-IT" smtClean="0"/>
              <a:t>‹N›</a:t>
            </a:fld>
            <a:endParaRPr lang="it-IT"/>
          </a:p>
        </p:txBody>
      </p:sp>
    </p:spTree>
    <p:extLst>
      <p:ext uri="{BB962C8B-B14F-4D97-AF65-F5344CB8AC3E}">
        <p14:creationId xmlns:p14="http://schemas.microsoft.com/office/powerpoint/2010/main" val="367947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Abbiamo messo le molle nei vincoli superiori perché caso più critico, dato che punti più vicini al baricentro.</a:t>
            </a:r>
          </a:p>
        </p:txBody>
      </p:sp>
      <p:sp>
        <p:nvSpPr>
          <p:cNvPr id="4" name="Segnaposto numero diapositiva 3"/>
          <p:cNvSpPr>
            <a:spLocks noGrp="1"/>
          </p:cNvSpPr>
          <p:nvPr>
            <p:ph type="sldNum" sz="quarter" idx="5"/>
          </p:nvPr>
        </p:nvSpPr>
        <p:spPr/>
        <p:txBody>
          <a:bodyPr/>
          <a:lstStyle/>
          <a:p>
            <a:fld id="{87C6B268-C1CA-4AEC-AF9C-BAC066E12630}" type="slidenum">
              <a:rPr lang="it-IT" smtClean="0"/>
              <a:t>16</a:t>
            </a:fld>
            <a:endParaRPr lang="it-IT"/>
          </a:p>
        </p:txBody>
      </p:sp>
    </p:spTree>
    <p:extLst>
      <p:ext uri="{BB962C8B-B14F-4D97-AF65-F5344CB8AC3E}">
        <p14:creationId xmlns:p14="http://schemas.microsoft.com/office/powerpoint/2010/main" val="176647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Per questo motivo, nel calcolo della condizione critica si considererà solamente il carico frenante come carico che porterà a rottura la staffa in quella sezione.</a:t>
            </a:r>
          </a:p>
          <a:p>
            <a:endParaRPr lang="it-IT"/>
          </a:p>
        </p:txBody>
      </p:sp>
      <p:sp>
        <p:nvSpPr>
          <p:cNvPr id="4" name="Segnaposto numero diapositiva 3"/>
          <p:cNvSpPr>
            <a:spLocks noGrp="1"/>
          </p:cNvSpPr>
          <p:nvPr>
            <p:ph type="sldNum" sz="quarter" idx="5"/>
          </p:nvPr>
        </p:nvSpPr>
        <p:spPr/>
        <p:txBody>
          <a:bodyPr/>
          <a:lstStyle/>
          <a:p>
            <a:fld id="{87C6B268-C1CA-4AEC-AF9C-BAC066E12630}" type="slidenum">
              <a:rPr lang="it-IT" smtClean="0"/>
              <a:t>43</a:t>
            </a:fld>
            <a:endParaRPr lang="it-IT"/>
          </a:p>
        </p:txBody>
      </p:sp>
    </p:spTree>
    <p:extLst>
      <p:ext uri="{BB962C8B-B14F-4D97-AF65-F5344CB8AC3E}">
        <p14:creationId xmlns:p14="http://schemas.microsoft.com/office/powerpoint/2010/main" val="144838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Sottolineare che per le analisi successive si utilizzerà la forza critica di accelerazione.</a:t>
            </a:r>
          </a:p>
        </p:txBody>
      </p:sp>
      <p:sp>
        <p:nvSpPr>
          <p:cNvPr id="4" name="Segnaposto numero diapositiva 3"/>
          <p:cNvSpPr>
            <a:spLocks noGrp="1"/>
          </p:cNvSpPr>
          <p:nvPr>
            <p:ph type="sldNum" sz="quarter" idx="5"/>
          </p:nvPr>
        </p:nvSpPr>
        <p:spPr/>
        <p:txBody>
          <a:bodyPr/>
          <a:lstStyle/>
          <a:p>
            <a:fld id="{87C6B268-C1CA-4AEC-AF9C-BAC066E12630}" type="slidenum">
              <a:rPr lang="it-IT" smtClean="0"/>
              <a:t>47</a:t>
            </a:fld>
            <a:endParaRPr lang="it-IT"/>
          </a:p>
        </p:txBody>
      </p:sp>
    </p:spTree>
    <p:extLst>
      <p:ext uri="{BB962C8B-B14F-4D97-AF65-F5344CB8AC3E}">
        <p14:creationId xmlns:p14="http://schemas.microsoft.com/office/powerpoint/2010/main" val="104383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Per quanto riguarda il valore di riferimento positivo dell’oggetto dell’analisi, ossia lo stress, si è scelto di utilizzare un valore pari a 0.4.</a:t>
            </a:r>
          </a:p>
          <a:p>
            <a:endParaRPr lang="it-IT"/>
          </a:p>
        </p:txBody>
      </p:sp>
      <p:sp>
        <p:nvSpPr>
          <p:cNvPr id="4" name="Segnaposto numero diapositiva 3"/>
          <p:cNvSpPr>
            <a:spLocks noGrp="1"/>
          </p:cNvSpPr>
          <p:nvPr>
            <p:ph type="sldNum" sz="quarter" idx="5"/>
          </p:nvPr>
        </p:nvSpPr>
        <p:spPr/>
        <p:txBody>
          <a:bodyPr/>
          <a:lstStyle/>
          <a:p>
            <a:fld id="{87C6B268-C1CA-4AEC-AF9C-BAC066E12630}" type="slidenum">
              <a:rPr lang="it-IT" smtClean="0"/>
              <a:t>63</a:t>
            </a:fld>
            <a:endParaRPr lang="it-IT"/>
          </a:p>
        </p:txBody>
      </p:sp>
    </p:spTree>
    <p:extLst>
      <p:ext uri="{BB962C8B-B14F-4D97-AF65-F5344CB8AC3E}">
        <p14:creationId xmlns:p14="http://schemas.microsoft.com/office/powerpoint/2010/main" val="2779900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7C6B268-C1CA-4AEC-AF9C-BAC066E12630}" type="slidenum">
              <a:rPr lang="it-IT" smtClean="0"/>
              <a:t>66</a:t>
            </a:fld>
            <a:endParaRPr lang="it-IT"/>
          </a:p>
        </p:txBody>
      </p:sp>
    </p:spTree>
    <p:extLst>
      <p:ext uri="{BB962C8B-B14F-4D97-AF65-F5344CB8AC3E}">
        <p14:creationId xmlns:p14="http://schemas.microsoft.com/office/powerpoint/2010/main" val="282216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7C6B268-C1CA-4AEC-AF9C-BAC066E12630}" type="slidenum">
              <a:rPr lang="it-IT" smtClean="0"/>
              <a:t>67</a:t>
            </a:fld>
            <a:endParaRPr lang="it-IT"/>
          </a:p>
        </p:txBody>
      </p:sp>
    </p:spTree>
    <p:extLst>
      <p:ext uri="{BB962C8B-B14F-4D97-AF65-F5344CB8AC3E}">
        <p14:creationId xmlns:p14="http://schemas.microsoft.com/office/powerpoint/2010/main" val="3601553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7C6B268-C1CA-4AEC-AF9C-BAC066E12630}" type="slidenum">
              <a:rPr lang="it-IT" smtClean="0"/>
              <a:t>68</a:t>
            </a:fld>
            <a:endParaRPr lang="it-IT"/>
          </a:p>
        </p:txBody>
      </p:sp>
    </p:spTree>
    <p:extLst>
      <p:ext uri="{BB962C8B-B14F-4D97-AF65-F5344CB8AC3E}">
        <p14:creationId xmlns:p14="http://schemas.microsoft.com/office/powerpoint/2010/main" val="2573385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1503E-0391-A7A4-94F8-352000CB90D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76F3687-B50F-BCB5-8203-FD363E396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AB4577E-5A8E-5284-8B79-31047ABA2A64}"/>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5" name="Segnaposto piè di pagina 4">
            <a:extLst>
              <a:ext uri="{FF2B5EF4-FFF2-40B4-BE49-F238E27FC236}">
                <a16:creationId xmlns:a16="http://schemas.microsoft.com/office/drawing/2014/main" id="{EC335500-5B73-B61A-3247-9EA497D1B68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3952A3-B204-74DA-AC09-7132896A0DFE}"/>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422755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23FC31-99A7-1092-BFF0-90C4F595D08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0CA76CA-1F39-2EC6-98E3-F924CE88DAE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7EAD10D-BECC-35D1-9160-6FCE09BA155D}"/>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5" name="Segnaposto piè di pagina 4">
            <a:extLst>
              <a:ext uri="{FF2B5EF4-FFF2-40B4-BE49-F238E27FC236}">
                <a16:creationId xmlns:a16="http://schemas.microsoft.com/office/drawing/2014/main" id="{84C66F70-DC35-F1CD-0772-5EB8A12D28E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89FF13-B13A-9D81-C0D7-890B2655A8C9}"/>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358759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3D6FE36-295B-0606-9354-153477B5765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15EA0B4-2628-4906-38D9-4589299D8A5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7EB6C4A-9705-714B-1818-FFE8D14C9EDD}"/>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5" name="Segnaposto piè di pagina 4">
            <a:extLst>
              <a:ext uri="{FF2B5EF4-FFF2-40B4-BE49-F238E27FC236}">
                <a16:creationId xmlns:a16="http://schemas.microsoft.com/office/drawing/2014/main" id="{9309D8D7-FB3B-9584-83C5-AE0842E91DC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6B43C4C-C27B-C659-5ECD-8FB36B9DADD3}"/>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32941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4DAE31-85E2-10A3-F69B-17B878B00C4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5B01C0C-4F56-0559-B999-8512122F6B8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252B044-8604-5A88-CC79-29CC79814A0F}"/>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5" name="Segnaposto piè di pagina 4">
            <a:extLst>
              <a:ext uri="{FF2B5EF4-FFF2-40B4-BE49-F238E27FC236}">
                <a16:creationId xmlns:a16="http://schemas.microsoft.com/office/drawing/2014/main" id="{D953A3BE-5BCB-9AE2-0B6D-D5FB635856A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E345BCF-97FA-8CCF-116A-952DB657AD11}"/>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3220712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B82AEC-9996-1EB9-2F9B-49033BAD36B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FBB42-D6AA-2857-C073-58F1779B05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C60389B-3A13-C499-E2B8-D5A475BC1FBB}"/>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5" name="Segnaposto piè di pagina 4">
            <a:extLst>
              <a:ext uri="{FF2B5EF4-FFF2-40B4-BE49-F238E27FC236}">
                <a16:creationId xmlns:a16="http://schemas.microsoft.com/office/drawing/2014/main" id="{F72E27C9-F083-BBE4-E0A6-567E04C595C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77B046-E60D-37EA-67A6-CB053CF8606F}"/>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218534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F57D32-024E-B39B-575B-90007A20185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45B0A5B-780E-A297-086F-722F870FF6B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CAE2F5E-4C6A-FA10-B3A7-446FC584406A}"/>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33965D3-2A7B-76A9-3BE6-AA1881F3AA6C}"/>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6" name="Segnaposto piè di pagina 5">
            <a:extLst>
              <a:ext uri="{FF2B5EF4-FFF2-40B4-BE49-F238E27FC236}">
                <a16:creationId xmlns:a16="http://schemas.microsoft.com/office/drawing/2014/main" id="{FD39DFD2-2ED6-A4E1-832F-2D87D011C2C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017E441-E2F7-3E8B-71AA-86123567AAFA}"/>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187463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348CE5-8D08-9911-9292-683483B7E78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4DFB27D-CF11-6679-61EB-E1B076F181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B4D88F0-B615-C6E7-B0C6-B68588064BE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AC0A6AF-BE30-67CB-7791-E29A6CE0C6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1FE023B-4348-ABCC-2437-6A5462CA2F0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0742558-ACE0-12A7-33D4-F571C62FE035}"/>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8" name="Segnaposto piè di pagina 7">
            <a:extLst>
              <a:ext uri="{FF2B5EF4-FFF2-40B4-BE49-F238E27FC236}">
                <a16:creationId xmlns:a16="http://schemas.microsoft.com/office/drawing/2014/main" id="{3F6DD798-AFBC-D536-187F-1FE6E51F749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0C6C4F54-C987-C4DE-3E83-FBD84493FCBE}"/>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1853875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994E08-8146-1E83-C6E6-4B7A8AB721A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4F64BF5-22A9-1A10-928B-42B146738546}"/>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4" name="Segnaposto piè di pagina 3">
            <a:extLst>
              <a:ext uri="{FF2B5EF4-FFF2-40B4-BE49-F238E27FC236}">
                <a16:creationId xmlns:a16="http://schemas.microsoft.com/office/drawing/2014/main" id="{581153B6-B41F-C062-587D-46EDD64BEFE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9D722912-033F-4CEF-DDBA-FC5A024D11E2}"/>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249795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015D65F-B397-2AE9-C06D-7E8D8EEDFC50}"/>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3" name="Segnaposto piè di pagina 2">
            <a:extLst>
              <a:ext uri="{FF2B5EF4-FFF2-40B4-BE49-F238E27FC236}">
                <a16:creationId xmlns:a16="http://schemas.microsoft.com/office/drawing/2014/main" id="{6FBDAFD7-F3EF-7024-4268-331A5379F8E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A5CFEE5-6C61-57A5-404D-972D6AE6A8A9}"/>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1923714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50939-E505-8937-219D-0FA5C7B20E5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B9862B1-392B-639A-0B11-0460BF9BAE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4E6AED1-B8F1-B272-7A90-963F9D2A5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DDC4DC7-F65D-EC57-8AD9-BBC33E2DD373}"/>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6" name="Segnaposto piè di pagina 5">
            <a:extLst>
              <a:ext uri="{FF2B5EF4-FFF2-40B4-BE49-F238E27FC236}">
                <a16:creationId xmlns:a16="http://schemas.microsoft.com/office/drawing/2014/main" id="{B98A6BCA-58C6-2D1E-B58D-9B7CA6ED986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E143918-ABF1-BD94-7C80-4A308AD57AA1}"/>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176582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44365-850F-6825-B464-E24BA50175A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A2893FB-7208-8669-D9D5-21FAA284D5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2E4BCCA0-F835-FA49-2502-E016F7378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1B8E012-4525-E31D-D382-4126FC1E79F0}"/>
              </a:ext>
            </a:extLst>
          </p:cNvPr>
          <p:cNvSpPr>
            <a:spLocks noGrp="1"/>
          </p:cNvSpPr>
          <p:nvPr>
            <p:ph type="dt" sz="half" idx="10"/>
          </p:nvPr>
        </p:nvSpPr>
        <p:spPr/>
        <p:txBody>
          <a:bodyPr/>
          <a:lstStyle/>
          <a:p>
            <a:fld id="{AD68432B-6D1E-4113-8D3A-ED1E513C8E7F}" type="datetimeFigureOut">
              <a:rPr lang="it-IT" smtClean="0"/>
              <a:t>05/02/2024</a:t>
            </a:fld>
            <a:endParaRPr lang="it-IT"/>
          </a:p>
        </p:txBody>
      </p:sp>
      <p:sp>
        <p:nvSpPr>
          <p:cNvPr id="6" name="Segnaposto piè di pagina 5">
            <a:extLst>
              <a:ext uri="{FF2B5EF4-FFF2-40B4-BE49-F238E27FC236}">
                <a16:creationId xmlns:a16="http://schemas.microsoft.com/office/drawing/2014/main" id="{9D6D6C84-8544-5817-01C8-7829B438D4E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6929D56-B2B5-8975-413D-EEB3BD5E1CFD}"/>
              </a:ext>
            </a:extLst>
          </p:cNvPr>
          <p:cNvSpPr>
            <a:spLocks noGrp="1"/>
          </p:cNvSpPr>
          <p:nvPr>
            <p:ph type="sldNum" sz="quarter" idx="12"/>
          </p:nvPr>
        </p:nvSpPr>
        <p:spPr/>
        <p:txBody>
          <a:bodyPr/>
          <a:lstStyle/>
          <a:p>
            <a:fld id="{54CC0A75-702F-43A1-8004-91A1E2196F9B}" type="slidenum">
              <a:rPr lang="it-IT" smtClean="0"/>
              <a:t>‹N›</a:t>
            </a:fld>
            <a:endParaRPr lang="it-IT"/>
          </a:p>
        </p:txBody>
      </p:sp>
    </p:spTree>
    <p:extLst>
      <p:ext uri="{BB962C8B-B14F-4D97-AF65-F5344CB8AC3E}">
        <p14:creationId xmlns:p14="http://schemas.microsoft.com/office/powerpoint/2010/main" val="1318447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16DBF53-6593-850D-D31A-258CC9F04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7185F23-9FA5-0B0D-8370-D01F680B59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E5C44D5-86B9-E5F6-9577-27F5B63E6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68432B-6D1E-4113-8D3A-ED1E513C8E7F}" type="datetimeFigureOut">
              <a:rPr lang="it-IT" smtClean="0"/>
              <a:t>05/02/2024</a:t>
            </a:fld>
            <a:endParaRPr lang="it-IT"/>
          </a:p>
        </p:txBody>
      </p:sp>
      <p:sp>
        <p:nvSpPr>
          <p:cNvPr id="5" name="Segnaposto piè di pagina 4">
            <a:extLst>
              <a:ext uri="{FF2B5EF4-FFF2-40B4-BE49-F238E27FC236}">
                <a16:creationId xmlns:a16="http://schemas.microsoft.com/office/drawing/2014/main" id="{2C05823F-7E74-A0D3-053C-98AA2DB755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7C25C908-3A5D-AD15-303D-85F3C8A9E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CC0A75-702F-43A1-8004-91A1E2196F9B}" type="slidenum">
              <a:rPr lang="it-IT" smtClean="0"/>
              <a:t>‹N›</a:t>
            </a:fld>
            <a:endParaRPr lang="it-IT"/>
          </a:p>
        </p:txBody>
      </p:sp>
    </p:spTree>
    <p:extLst>
      <p:ext uri="{BB962C8B-B14F-4D97-AF65-F5344CB8AC3E}">
        <p14:creationId xmlns:p14="http://schemas.microsoft.com/office/powerpoint/2010/main" val="3662144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22.png"/><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22.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1.jpeg"/><Relationship Id="rId7"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29.png"/><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34.png"/><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22.png"/><Relationship Id="rId4" Type="http://schemas.openxmlformats.org/officeDocument/2006/relationships/image" Target="../media/image137.png"/></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38.png"/><Relationship Id="rId4" Type="http://schemas.openxmlformats.org/officeDocument/2006/relationships/image" Target="../media/image14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3.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4.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5EB8"/>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82FF0416-6B7B-6CB2-C6E9-F0AE3482FBBA}"/>
              </a:ext>
            </a:extLst>
          </p:cNvPr>
          <p:cNvSpPr>
            <a:spLocks noChangeArrowheads="1"/>
          </p:cNvSpPr>
          <p:nvPr/>
        </p:nvSpPr>
        <p:spPr bwMode="auto">
          <a:xfrm>
            <a:off x="476596" y="7731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4">
            <a:extLst>
              <a:ext uri="{FF2B5EF4-FFF2-40B4-BE49-F238E27FC236}">
                <a16:creationId xmlns:a16="http://schemas.microsoft.com/office/drawing/2014/main" id="{E7A9528F-A82E-7B94-F6B2-0FE082F8DA07}"/>
              </a:ext>
            </a:extLst>
          </p:cNvPr>
          <p:cNvSpPr>
            <a:spLocks noChangeArrowheads="1"/>
          </p:cNvSpPr>
          <p:nvPr/>
        </p:nvSpPr>
        <p:spPr bwMode="auto">
          <a:xfrm>
            <a:off x="3220470" y="1556717"/>
            <a:ext cx="575106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a:ln>
                  <a:noFill/>
                </a:ln>
                <a:solidFill>
                  <a:schemeClr val="bg1"/>
                </a:solidFill>
                <a:effectLst/>
                <a:latin typeface="Arial"/>
                <a:ea typeface="Calibri" panose="020F0502020204030204" pitchFamily="34" charset="0"/>
                <a:cs typeface="Arial"/>
              </a:rPr>
              <a:t>Dipartimento di Ingegneria e Architettura</a:t>
            </a:r>
            <a:endParaRPr lang="it-IT" altLang="it-IT" sz="1600" b="0" i="0" u="none" strike="noStrike" cap="none" normalizeH="0" baseline="0">
              <a:ln>
                <a:noFill/>
              </a:ln>
              <a:solidFill>
                <a:schemeClr val="bg1"/>
              </a:solidFill>
              <a:effectLst/>
              <a:latin typeface="Arial"/>
              <a:ea typeface="Calibri" panose="020F0502020204030204" pitchFamily="34" charset="0"/>
              <a:cs typeface="Arial"/>
            </a:endParaRPr>
          </a:p>
          <a:p>
            <a:pPr marL="0" marR="0" lvl="0" indent="0" algn="ctr" defTabSz="914400" rtl="0" eaLnBrk="0" fontAlgn="base" latinLnBrk="0" hangingPunct="0">
              <a:lnSpc>
                <a:spcPct val="100000"/>
              </a:lnSpc>
              <a:spcBef>
                <a:spcPct val="0"/>
              </a:spcBef>
              <a:spcAft>
                <a:spcPct val="0"/>
              </a:spcAft>
              <a:buClrTx/>
              <a:buSzTx/>
              <a:buFontTx/>
              <a:buNone/>
              <a:tabLst/>
            </a:pPr>
            <a:endParaRPr lang="it-IT" altLang="it-IT" sz="1600" b="0" i="0" u="none" strike="noStrike" cap="none" normalizeH="0" baseline="0">
              <a:ln>
                <a:noFill/>
              </a:ln>
              <a:solidFill>
                <a:schemeClr val="bg1"/>
              </a:solidFill>
              <a:effectLst/>
              <a:latin typeface="Arial"/>
              <a:cs typeface="Arial"/>
            </a:endParaRPr>
          </a:p>
          <a:p>
            <a:pPr algn="ctr" eaLnBrk="0" fontAlgn="base" hangingPunct="0">
              <a:spcBef>
                <a:spcPct val="0"/>
              </a:spcBef>
              <a:spcAft>
                <a:spcPct val="0"/>
              </a:spcAft>
            </a:pPr>
            <a:r>
              <a:rPr kumimoji="0" lang="it-IT" altLang="it-IT" sz="1600" b="0" i="0" u="none" strike="noStrike" cap="none" normalizeH="0" baseline="0">
                <a:ln>
                  <a:noFill/>
                </a:ln>
                <a:solidFill>
                  <a:schemeClr val="bg1"/>
                </a:solidFill>
                <a:effectLst/>
                <a:latin typeface="Arial"/>
                <a:ea typeface="Calibri" panose="020F0502020204030204" pitchFamily="34" charset="0"/>
                <a:cs typeface="Arial"/>
              </a:rPr>
              <a:t>Corso di Laurea</a:t>
            </a:r>
            <a:r>
              <a:rPr lang="it-IT" altLang="it-IT" sz="1600">
                <a:solidFill>
                  <a:schemeClr val="bg1"/>
                </a:solidFill>
                <a:latin typeface="Arial"/>
                <a:ea typeface="Calibri" panose="020F0502020204030204" pitchFamily="34" charset="0"/>
                <a:cs typeface="Arial"/>
              </a:rPr>
              <a:t> Magistrale</a:t>
            </a:r>
            <a:r>
              <a:rPr kumimoji="0" lang="it-IT" altLang="it-IT" sz="1600" b="0" i="0" u="none" strike="noStrike" cap="none" normalizeH="0" baseline="0">
                <a:ln>
                  <a:noFill/>
                </a:ln>
                <a:solidFill>
                  <a:schemeClr val="bg1"/>
                </a:solidFill>
                <a:effectLst/>
                <a:latin typeface="Arial"/>
                <a:ea typeface="Calibri" panose="020F0502020204030204" pitchFamily="34" charset="0"/>
                <a:cs typeface="Arial"/>
              </a:rPr>
              <a:t> in Ingegneria Meccanica LM-33</a:t>
            </a:r>
            <a:endParaRPr lang="it-IT" altLang="it-IT" sz="1600" b="0" i="0" u="none" strike="noStrike" cap="none" normalizeH="0" baseline="0">
              <a:ln>
                <a:noFill/>
              </a:ln>
              <a:solidFill>
                <a:schemeClr val="bg1"/>
              </a:solidFill>
              <a:effectLst/>
              <a:latin typeface="Arial"/>
              <a:ea typeface="Calibri" panose="020F0502020204030204" pitchFamily="34" charset="0"/>
              <a:cs typeface="Arial"/>
            </a:endParaRPr>
          </a:p>
          <a:p>
            <a:pPr marL="0" marR="0" lvl="0" indent="0" algn="ctr" defTabSz="914400" rtl="0" eaLnBrk="0" fontAlgn="base" latinLnBrk="0" hangingPunct="0">
              <a:lnSpc>
                <a:spcPct val="100000"/>
              </a:lnSpc>
              <a:spcBef>
                <a:spcPct val="0"/>
              </a:spcBef>
              <a:spcAft>
                <a:spcPct val="0"/>
              </a:spcAft>
              <a:buClrTx/>
              <a:buSzTx/>
              <a:buFontTx/>
              <a:buNone/>
              <a:tabLst/>
            </a:pPr>
            <a:endParaRPr lang="it-IT" altLang="it-IT" sz="1600" b="0" i="0" u="none" strike="noStrike" cap="none" normalizeH="0" baseline="0">
              <a:ln>
                <a:noFill/>
              </a:ln>
              <a:solidFill>
                <a:schemeClr val="bg1"/>
              </a:solidFill>
              <a:effectLst/>
              <a:latin typeface="Arial"/>
              <a:cs typeface="Arial"/>
            </a:endParaRPr>
          </a:p>
          <a:p>
            <a:pPr algn="ctr" eaLnBrk="0" fontAlgn="base" hangingPunct="0">
              <a:spcBef>
                <a:spcPct val="0"/>
              </a:spcBef>
              <a:spcAft>
                <a:spcPct val="0"/>
              </a:spcAft>
            </a:pPr>
            <a:r>
              <a:rPr lang="it-IT" altLang="it-IT" sz="1600" b="1">
                <a:solidFill>
                  <a:schemeClr val="bg1"/>
                </a:solidFill>
                <a:latin typeface="Arial"/>
                <a:ea typeface="Calibri" panose="020F0502020204030204" pitchFamily="34" charset="0"/>
                <a:cs typeface="Arial"/>
              </a:rPr>
              <a:t>"</a:t>
            </a:r>
            <a:r>
              <a:rPr kumimoji="0" lang="it-IT" altLang="it-IT" sz="1600" b="0" i="0" u="none" strike="noStrike" cap="none" normalizeH="0" baseline="0">
                <a:ln>
                  <a:noFill/>
                </a:ln>
                <a:solidFill>
                  <a:schemeClr val="bg1"/>
                </a:solidFill>
                <a:effectLst/>
                <a:latin typeface="Arial"/>
                <a:ea typeface="Calibri" panose="020F0502020204030204" pitchFamily="34" charset="0"/>
                <a:cs typeface="Arial"/>
              </a:rPr>
              <a:t>Metodo degli elementi finiti nella progettazione meccanica</a:t>
            </a:r>
            <a:r>
              <a:rPr lang="it-IT" altLang="it-IT" sz="1600" b="1">
                <a:solidFill>
                  <a:schemeClr val="bg1"/>
                </a:solidFill>
                <a:latin typeface="Arial"/>
                <a:ea typeface="Calibri" panose="020F0502020204030204" pitchFamily="34" charset="0"/>
                <a:cs typeface="Arial"/>
              </a:rPr>
              <a:t>"</a:t>
            </a:r>
            <a:endParaRPr lang="it-IT" altLang="it-IT" sz="1600" b="0" i="0" u="none" strike="noStrike" cap="none" normalizeH="0" baseline="0">
              <a:ln>
                <a:noFill/>
              </a:ln>
              <a:solidFill>
                <a:schemeClr val="bg1"/>
              </a:solidFill>
              <a:effectLst/>
              <a:latin typeface="Arial"/>
              <a:ea typeface="Calibri" panose="020F0502020204030204" pitchFamily="34" charset="0"/>
              <a:cs typeface="Arial"/>
            </a:endParaRPr>
          </a:p>
          <a:p>
            <a:pPr marL="0" marR="0" lvl="0" indent="0" algn="ctr" defTabSz="914400" rtl="0" eaLnBrk="0" fontAlgn="base" latinLnBrk="0" hangingPunct="0">
              <a:lnSpc>
                <a:spcPct val="100000"/>
              </a:lnSpc>
              <a:spcBef>
                <a:spcPct val="0"/>
              </a:spcBef>
              <a:spcAft>
                <a:spcPct val="0"/>
              </a:spcAft>
              <a:buClrTx/>
              <a:buSzTx/>
              <a:buFontTx/>
              <a:buNone/>
              <a:tabLst/>
            </a:pPr>
            <a:endParaRPr lang="it-IT" altLang="it-IT" b="0" i="0" u="none" strike="noStrike" cap="none" normalizeH="0" baseline="0">
              <a:ln>
                <a:noFill/>
              </a:ln>
              <a:solidFill>
                <a:schemeClr val="bg1"/>
              </a:solidFill>
              <a:effectLst/>
              <a:latin typeface="Arial"/>
              <a:cs typeface="Arial"/>
            </a:endParaRPr>
          </a:p>
          <a:p>
            <a:pPr marL="0" marR="0" lvl="0" indent="0" algn="ctr" defTabSz="914400" rtl="0" eaLnBrk="0" fontAlgn="base" latinLnBrk="0" hangingPunct="0">
              <a:lnSpc>
                <a:spcPct val="100000"/>
              </a:lnSpc>
              <a:spcBef>
                <a:spcPct val="0"/>
              </a:spcBef>
              <a:spcAft>
                <a:spcPct val="0"/>
              </a:spcAft>
              <a:buClrTx/>
              <a:buSzTx/>
              <a:buFontTx/>
              <a:buNone/>
              <a:tabLst/>
            </a:pPr>
            <a:r>
              <a:rPr lang="it-IT" altLang="it-IT" sz="2800" b="1">
                <a:solidFill>
                  <a:schemeClr val="bg1"/>
                </a:solidFill>
                <a:latin typeface="Arial"/>
                <a:ea typeface="Calibri" panose="020F0502020204030204" pitchFamily="34" charset="0"/>
                <a:cs typeface="Arial"/>
              </a:rPr>
              <a:t>"</a:t>
            </a:r>
            <a:r>
              <a:rPr kumimoji="0" lang="it-IT" altLang="it-IT" sz="2800" b="1" i="0" u="none" strike="noStrike" cap="none" normalizeH="0" baseline="0">
                <a:ln>
                  <a:noFill/>
                </a:ln>
                <a:solidFill>
                  <a:schemeClr val="bg1"/>
                </a:solidFill>
                <a:effectLst/>
                <a:latin typeface="Arial"/>
                <a:ea typeface="Calibri" panose="020F0502020204030204" pitchFamily="34" charset="0"/>
                <a:cs typeface="Arial"/>
              </a:rPr>
              <a:t>ANALISI STAFFA MOTORE</a:t>
            </a:r>
            <a:r>
              <a:rPr lang="it-IT" altLang="it-IT" sz="2800" b="1">
                <a:solidFill>
                  <a:schemeClr val="bg1"/>
                </a:solidFill>
                <a:latin typeface="Arial"/>
                <a:ea typeface="Calibri" panose="020F0502020204030204" pitchFamily="34" charset="0"/>
                <a:cs typeface="Arial"/>
              </a:rPr>
              <a:t>"</a:t>
            </a:r>
            <a:endParaRPr lang="it-IT" altLang="it-IT" sz="2800" b="0" i="0" u="none" strike="noStrike" cap="none" normalizeH="0" baseline="0">
              <a:ln>
                <a:noFill/>
              </a:ln>
              <a:solidFill>
                <a:schemeClr val="bg1"/>
              </a:solidFill>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800" b="0" i="0" u="none" strike="noStrike" cap="none" normalizeH="0" baseline="0">
              <a:ln>
                <a:noFill/>
              </a:ln>
              <a:effectLst/>
              <a:latin typeface="Arial" panose="020B0604020202020204" pitchFamily="34" charset="0"/>
              <a:cs typeface="Arial"/>
            </a:endParaRPr>
          </a:p>
        </p:txBody>
      </p:sp>
      <p:sp>
        <p:nvSpPr>
          <p:cNvPr id="7" name="Rectangle 5">
            <a:extLst>
              <a:ext uri="{FF2B5EF4-FFF2-40B4-BE49-F238E27FC236}">
                <a16:creationId xmlns:a16="http://schemas.microsoft.com/office/drawing/2014/main" id="{AF60EF4A-281B-72CB-EE99-032FAB0C9646}"/>
              </a:ext>
            </a:extLst>
          </p:cNvPr>
          <p:cNvSpPr>
            <a:spLocks noChangeArrowheads="1"/>
          </p:cNvSpPr>
          <p:nvPr/>
        </p:nvSpPr>
        <p:spPr bwMode="auto">
          <a:xfrm>
            <a:off x="952360" y="3112820"/>
            <a:ext cx="10461567"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it-IT" altLang="it-IT" sz="2000" b="0" i="0" u="none" strike="noStrike" cap="none" normalizeH="0" baseline="0">
                <a:ln>
                  <a:noFill/>
                </a:ln>
                <a:solidFill>
                  <a:schemeClr val="tx1"/>
                </a:solidFill>
                <a:effectLst/>
                <a:latin typeface="Arial" panose="020B0604020202020204" pitchFamily="34" charset="0"/>
              </a:rPr>
            </a:br>
            <a:endParaRPr lang="it-IT"/>
          </a:p>
          <a:p>
            <a:pPr algn="ctr">
              <a:spcBef>
                <a:spcPct val="0"/>
              </a:spcBef>
              <a:spcAft>
                <a:spcPct val="0"/>
              </a:spcAft>
            </a:pPr>
            <a:endParaRPr lang="it-IT" altLang="it-IT" sz="2000">
              <a:latin typeface="Arial"/>
            </a:endParaRPr>
          </a:p>
          <a:p>
            <a:pPr algn="ctr">
              <a:spcBef>
                <a:spcPct val="0"/>
              </a:spcBef>
              <a:spcAft>
                <a:spcPct val="0"/>
              </a:spcAft>
            </a:pPr>
            <a:endParaRPr lang="it-IT" altLang="it-IT" sz="2000">
              <a:latin typeface="Arial"/>
            </a:endParaRPr>
          </a:p>
          <a:p>
            <a:pPr algn="ctr">
              <a:spcBef>
                <a:spcPct val="0"/>
              </a:spcBef>
              <a:spcAft>
                <a:spcPct val="0"/>
              </a:spcAft>
            </a:pPr>
            <a:endParaRPr lang="it-IT" altLang="it-IT" sz="2000">
              <a:solidFill>
                <a:srgbClr val="000000"/>
              </a:solidFill>
              <a:latin typeface="Arial"/>
              <a:ea typeface="Calibri" panose="020F0502020204030204" pitchFamily="34" charset="0"/>
              <a:cs typeface="Arial"/>
            </a:endParaRPr>
          </a:p>
          <a:p>
            <a:pPr eaLnBrk="0" fontAlgn="base" hangingPunct="0">
              <a:spcBef>
                <a:spcPct val="0"/>
              </a:spcBef>
              <a:spcAft>
                <a:spcPct val="0"/>
              </a:spcAft>
            </a:pPr>
            <a:r>
              <a:rPr kumimoji="0" lang="it-IT" altLang="it-IT" b="0" i="0" u="none" strike="noStrike" cap="none" normalizeH="0" baseline="0">
                <a:ln>
                  <a:noFill/>
                </a:ln>
                <a:solidFill>
                  <a:schemeClr val="bg1"/>
                </a:solidFill>
                <a:effectLst/>
                <a:latin typeface="Arial"/>
                <a:ea typeface="Calibri" panose="020F0502020204030204" pitchFamily="34" charset="0"/>
                <a:cs typeface="Arial"/>
              </a:rPr>
              <a:t>Chiar.ma</a:t>
            </a:r>
            <a:r>
              <a:rPr lang="it-IT" altLang="it-IT">
                <a:solidFill>
                  <a:schemeClr val="bg1"/>
                </a:solidFill>
                <a:latin typeface="Arial"/>
                <a:ea typeface="Calibri" panose="020F0502020204030204" pitchFamily="34" charset="0"/>
                <a:cs typeface="Arial"/>
              </a:rPr>
              <a:t> </a:t>
            </a:r>
            <a:endParaRPr lang="it-IT" altLang="it-IT" b="0" i="0" u="none" strike="noStrike" cap="none" normalizeH="0" baseline="0">
              <a:ln>
                <a:noFill/>
              </a:ln>
              <a:solidFill>
                <a:schemeClr val="bg1"/>
              </a:solidFill>
              <a:effectLst/>
              <a:latin typeface="Arial"/>
              <a:cs typeface="Arial"/>
            </a:endParaRPr>
          </a:p>
          <a:p>
            <a:pPr marL="0" marR="0" lvl="0" indent="0"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chemeClr val="bg1"/>
                </a:solidFill>
                <a:effectLst/>
                <a:latin typeface="Arial"/>
                <a:ea typeface="Calibri" panose="020F0502020204030204" pitchFamily="34" charset="0"/>
                <a:cs typeface="Arial"/>
              </a:rPr>
              <a:t>Professoressa Enrica Riva</a:t>
            </a:r>
            <a:endParaRPr lang="it-IT" altLang="it-IT">
              <a:solidFill>
                <a:schemeClr val="bg1"/>
              </a:solidFill>
              <a:latin typeface="Arial"/>
              <a:ea typeface="Calibri" panose="020F0502020204030204" pitchFamily="34" charset="0"/>
              <a:cs typeface="Arial"/>
            </a:endParaRPr>
          </a:p>
          <a:p>
            <a:pPr marL="0" marR="0" lvl="0" indent="0" defTabSz="914400" rtl="0" eaLnBrk="0" fontAlgn="base" latinLnBrk="0" hangingPunct="0">
              <a:lnSpc>
                <a:spcPct val="100000"/>
              </a:lnSpc>
              <a:spcBef>
                <a:spcPct val="0"/>
              </a:spcBef>
              <a:spcAft>
                <a:spcPct val="0"/>
              </a:spcAft>
              <a:buClrTx/>
              <a:buSzTx/>
              <a:buFontTx/>
              <a:buNone/>
              <a:tabLst/>
            </a:pPr>
            <a:endParaRPr lang="it-IT" altLang="it-IT">
              <a:solidFill>
                <a:schemeClr val="bg1"/>
              </a:solidFill>
              <a:latin typeface="Arial"/>
              <a:ea typeface="Calibri" panose="020F0502020204030204" pitchFamily="34" charset="0"/>
              <a:cs typeface="Arial" panose="020B0604020202020204" pitchFamily="34" charset="0"/>
            </a:endParaRPr>
          </a:p>
          <a:p>
            <a:pPr>
              <a:spcBef>
                <a:spcPct val="0"/>
              </a:spcBef>
              <a:spcAft>
                <a:spcPct val="0"/>
              </a:spcAft>
            </a:pPr>
            <a:endParaRPr lang="it-IT" altLang="it-IT">
              <a:solidFill>
                <a:schemeClr val="bg1"/>
              </a:solidFill>
              <a:latin typeface="Arial"/>
              <a:ea typeface="Calibri" panose="020F0502020204030204" pitchFamily="34" charset="0"/>
              <a:cs typeface="Arial"/>
            </a:endParaRPr>
          </a:p>
          <a:p>
            <a:pPr>
              <a:spcBef>
                <a:spcPct val="0"/>
              </a:spcBef>
              <a:spcAft>
                <a:spcPct val="0"/>
              </a:spcAft>
            </a:pPr>
            <a:endParaRPr lang="it-IT" altLang="it-IT">
              <a:solidFill>
                <a:schemeClr val="bg1"/>
              </a:solidFill>
              <a:latin typeface="Arial"/>
              <a:ea typeface="Calibri" panose="020F0502020204030204" pitchFamily="34" charset="0"/>
              <a:cs typeface="Arial"/>
            </a:endParaRPr>
          </a:p>
          <a:p>
            <a:pPr marL="0" marR="0" lvl="0" indent="0" algn="ctr" defTabSz="914400" rtl="0" latinLnBrk="0">
              <a:lnSpc>
                <a:spcPct val="100000"/>
              </a:lnSpc>
              <a:spcBef>
                <a:spcPct val="0"/>
              </a:spcBef>
              <a:spcAft>
                <a:spcPct val="0"/>
              </a:spcAft>
              <a:buClrTx/>
              <a:buSzTx/>
              <a:buFontTx/>
              <a:buNone/>
              <a:tabLst/>
            </a:pPr>
            <a:r>
              <a:rPr kumimoji="0" lang="it-IT" altLang="it-IT" b="0" i="1" u="none" strike="noStrike" cap="none" normalizeH="0" baseline="0">
                <a:ln>
                  <a:noFill/>
                </a:ln>
                <a:solidFill>
                  <a:schemeClr val="bg1"/>
                </a:solidFill>
                <a:effectLst/>
                <a:latin typeface="Arial"/>
                <a:ea typeface="Calibri" panose="020F0502020204030204" pitchFamily="34" charset="0"/>
                <a:cs typeface="Arial"/>
              </a:rPr>
              <a:t>Anno Accademico 2023/2024</a:t>
            </a:r>
            <a:endParaRPr lang="it-IT" altLang="it-IT" b="0" i="1" u="none" strike="noStrike" cap="none" normalizeH="0" baseline="0">
              <a:ln>
                <a:noFill/>
              </a:ln>
              <a:solidFill>
                <a:schemeClr val="bg1"/>
              </a:solidFill>
              <a:effectLst/>
              <a:latin typeface="Arial"/>
              <a:cs typeface="Arial"/>
            </a:endParaRPr>
          </a:p>
        </p:txBody>
      </p:sp>
      <p:pic>
        <p:nvPicPr>
          <p:cNvPr id="8" name="Picture 2">
            <a:extLst>
              <a:ext uri="{FF2B5EF4-FFF2-40B4-BE49-F238E27FC236}">
                <a16:creationId xmlns:a16="http://schemas.microsoft.com/office/drawing/2014/main" id="{A3CC56DF-E937-CE89-3812-03DFA5050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369" y="151675"/>
            <a:ext cx="1381262" cy="1250954"/>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DDA3DB03-6CD4-6DD1-8E6E-6C181D7E63AF}"/>
              </a:ext>
            </a:extLst>
          </p:cNvPr>
          <p:cNvSpPr txBox="1"/>
          <p:nvPr/>
        </p:nvSpPr>
        <p:spPr>
          <a:xfrm>
            <a:off x="8168726" y="4471093"/>
            <a:ext cx="339390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Studenti:</a:t>
            </a:r>
          </a:p>
          <a:p>
            <a:endParaRPr lang="it-IT">
              <a:solidFill>
                <a:schemeClr val="bg1"/>
              </a:solidFill>
            </a:endParaRPr>
          </a:p>
          <a:p>
            <a:r>
              <a:rPr lang="it-IT">
                <a:solidFill>
                  <a:schemeClr val="bg1"/>
                </a:solidFill>
              </a:rPr>
              <a:t>Andrea Meni 353456</a:t>
            </a:r>
          </a:p>
          <a:p>
            <a:r>
              <a:rPr lang="it-IT">
                <a:solidFill>
                  <a:schemeClr val="bg1"/>
                </a:solidFill>
              </a:rPr>
              <a:t>Gianluca </a:t>
            </a:r>
            <a:r>
              <a:rPr lang="it-IT" err="1">
                <a:solidFill>
                  <a:schemeClr val="bg1"/>
                </a:solidFill>
              </a:rPr>
              <a:t>Montomoli</a:t>
            </a:r>
            <a:r>
              <a:rPr lang="it-IT">
                <a:solidFill>
                  <a:schemeClr val="bg1"/>
                </a:solidFill>
              </a:rPr>
              <a:t> 353452</a:t>
            </a:r>
          </a:p>
          <a:p>
            <a:r>
              <a:rPr lang="it-IT">
                <a:solidFill>
                  <a:schemeClr val="bg1"/>
                </a:solidFill>
              </a:rPr>
              <a:t>Roberto Ravaglia 356094</a:t>
            </a:r>
          </a:p>
        </p:txBody>
      </p:sp>
    </p:spTree>
    <p:extLst>
      <p:ext uri="{BB962C8B-B14F-4D97-AF65-F5344CB8AC3E}">
        <p14:creationId xmlns:p14="http://schemas.microsoft.com/office/powerpoint/2010/main" val="3758071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697F0-E788-21E0-191F-CE3AE174BF0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D2722C5-85C3-C1C4-01EB-7B9F1B239139}"/>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geometria</a:t>
            </a:r>
            <a:endParaRPr lang="it-IT">
              <a:solidFill>
                <a:schemeClr val="bg1"/>
              </a:solidFill>
            </a:endParaRPr>
          </a:p>
        </p:txBody>
      </p:sp>
      <p:sp>
        <p:nvSpPr>
          <p:cNvPr id="4" name="Titolo 1">
            <a:extLst>
              <a:ext uri="{FF2B5EF4-FFF2-40B4-BE49-F238E27FC236}">
                <a16:creationId xmlns:a16="http://schemas.microsoft.com/office/drawing/2014/main" id="{A10429A9-08E5-45A1-D986-6A4C5988C08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1270776-FC5B-DD74-7272-39CA5778D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403CA8D1-374A-E73C-7AF9-077BB977C9BE}"/>
              </a:ext>
            </a:extLst>
          </p:cNvPr>
          <p:cNvSpPr txBox="1"/>
          <p:nvPr/>
        </p:nvSpPr>
        <p:spPr>
          <a:xfrm>
            <a:off x="514883" y="1432223"/>
            <a:ext cx="4568395" cy="3139321"/>
          </a:xfrm>
          <a:prstGeom prst="rect">
            <a:avLst/>
          </a:prstGeom>
          <a:noFill/>
        </p:spPr>
        <p:txBody>
          <a:bodyPr wrap="square" rtlCol="0">
            <a:spAutoFit/>
          </a:bodyPr>
          <a:lstStyle/>
          <a:p>
            <a:pPr algn="just"/>
            <a:r>
              <a:rPr lang="it-IT"/>
              <a:t>In particolare, la zona di nostro interesse è quella corrispondente alla minima sezione prima del tratto con doppio foro, cioè dove è presente la rottura.</a:t>
            </a:r>
          </a:p>
          <a:p>
            <a:pPr algn="just"/>
            <a:endParaRPr lang="it-IT"/>
          </a:p>
          <a:p>
            <a:pPr algn="just"/>
            <a:r>
              <a:rPr lang="it-IT"/>
              <a:t>Prima di realizzare il modello FE e procedere con l’analisi, si osserva che ci si aspetta una condizione critica in tale sezione, in particolare in presenza di una condizione di flessione, con incastro in corrispondenza dei due fori superiori. </a:t>
            </a:r>
          </a:p>
        </p:txBody>
      </p:sp>
      <p:pic>
        <p:nvPicPr>
          <p:cNvPr id="9" name="Immagine 8">
            <a:extLst>
              <a:ext uri="{FF2B5EF4-FFF2-40B4-BE49-F238E27FC236}">
                <a16:creationId xmlns:a16="http://schemas.microsoft.com/office/drawing/2014/main" id="{1989BBC7-0338-FA6A-9DD0-A18730A642F8}"/>
              </a:ext>
            </a:extLst>
          </p:cNvPr>
          <p:cNvPicPr>
            <a:picLocks noChangeAspect="1"/>
          </p:cNvPicPr>
          <p:nvPr/>
        </p:nvPicPr>
        <p:blipFill>
          <a:blip r:embed="rId3"/>
          <a:stretch>
            <a:fillRect/>
          </a:stretch>
        </p:blipFill>
        <p:spPr>
          <a:xfrm>
            <a:off x="5957496" y="1405146"/>
            <a:ext cx="5466305" cy="4112580"/>
          </a:xfrm>
          <a:prstGeom prst="rect">
            <a:avLst/>
          </a:prstGeom>
        </p:spPr>
      </p:pic>
      <p:cxnSp>
        <p:nvCxnSpPr>
          <p:cNvPr id="14" name="Connettore diritto 13">
            <a:extLst>
              <a:ext uri="{FF2B5EF4-FFF2-40B4-BE49-F238E27FC236}">
                <a16:creationId xmlns:a16="http://schemas.microsoft.com/office/drawing/2014/main" id="{46A8812E-CBE4-F00F-C3C5-9CCF607A2F3A}"/>
              </a:ext>
            </a:extLst>
          </p:cNvPr>
          <p:cNvCxnSpPr/>
          <p:nvPr/>
        </p:nvCxnSpPr>
        <p:spPr>
          <a:xfrm flipH="1" flipV="1">
            <a:off x="7816645" y="1966452"/>
            <a:ext cx="648929" cy="16026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18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697F0-E788-21E0-191F-CE3AE174BF0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D2722C5-85C3-C1C4-01EB-7B9F1B239139}"/>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geometria</a:t>
            </a:r>
            <a:endParaRPr lang="it-IT">
              <a:solidFill>
                <a:schemeClr val="bg1"/>
              </a:solidFill>
            </a:endParaRPr>
          </a:p>
        </p:txBody>
      </p:sp>
      <p:sp>
        <p:nvSpPr>
          <p:cNvPr id="4" name="Titolo 1">
            <a:extLst>
              <a:ext uri="{FF2B5EF4-FFF2-40B4-BE49-F238E27FC236}">
                <a16:creationId xmlns:a16="http://schemas.microsoft.com/office/drawing/2014/main" id="{A10429A9-08E5-45A1-D986-6A4C5988C08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1270776-FC5B-DD74-7272-39CA5778D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403CA8D1-374A-E73C-7AF9-077BB977C9BE}"/>
              </a:ext>
            </a:extLst>
          </p:cNvPr>
          <p:cNvSpPr txBox="1"/>
          <p:nvPr/>
        </p:nvSpPr>
        <p:spPr>
          <a:xfrm>
            <a:off x="514883" y="1432223"/>
            <a:ext cx="4568395" cy="2585323"/>
          </a:xfrm>
          <a:prstGeom prst="rect">
            <a:avLst/>
          </a:prstGeom>
          <a:noFill/>
        </p:spPr>
        <p:txBody>
          <a:bodyPr wrap="square" rtlCol="0">
            <a:spAutoFit/>
          </a:bodyPr>
          <a:lstStyle/>
          <a:p>
            <a:pPr algn="just"/>
            <a:r>
              <a:rPr lang="it-IT"/>
              <a:t>Ulteriori criticità di tale sezione sono che:</a:t>
            </a:r>
          </a:p>
          <a:p>
            <a:pPr algn="just"/>
            <a:endParaRPr lang="it-IT"/>
          </a:p>
          <a:p>
            <a:pPr marL="285750" indent="-285750" algn="just">
              <a:buFont typeface="Arial" panose="020B0604020202020204" pitchFamily="34" charset="0"/>
              <a:buChar char="•"/>
            </a:pPr>
            <a:r>
              <a:rPr lang="it-IT"/>
              <a:t>Lo spessore del componente diminuisce rapidamente nel tratto centrale, terminata la nervatura (vista dall’alto).</a:t>
            </a:r>
          </a:p>
          <a:p>
            <a:pPr marL="285750" indent="-285750" algn="just">
              <a:buFont typeface="Arial" panose="020B0604020202020204" pitchFamily="34" charset="0"/>
              <a:buChar char="•"/>
            </a:pPr>
            <a:endParaRPr lang="it-IT"/>
          </a:p>
          <a:p>
            <a:pPr marL="285750" indent="-285750" algn="just">
              <a:buFont typeface="Arial" panose="020B0604020202020204" pitchFamily="34" charset="0"/>
              <a:buChar char="•"/>
            </a:pPr>
            <a:r>
              <a:rPr lang="it-IT"/>
              <a:t>Il componente si restringe trasversalmente in corrispondenza del cambio di curvatura (vista dal basso). </a:t>
            </a:r>
          </a:p>
        </p:txBody>
      </p:sp>
      <p:pic>
        <p:nvPicPr>
          <p:cNvPr id="7" name="Immagine 6">
            <a:extLst>
              <a:ext uri="{FF2B5EF4-FFF2-40B4-BE49-F238E27FC236}">
                <a16:creationId xmlns:a16="http://schemas.microsoft.com/office/drawing/2014/main" id="{3257BC70-FC86-351B-0A5C-866B0BD53EEE}"/>
              </a:ext>
            </a:extLst>
          </p:cNvPr>
          <p:cNvPicPr>
            <a:picLocks noChangeAspect="1"/>
          </p:cNvPicPr>
          <p:nvPr/>
        </p:nvPicPr>
        <p:blipFill rotWithShape="1">
          <a:blip r:embed="rId3"/>
          <a:srcRect l="4319"/>
          <a:stretch/>
        </p:blipFill>
        <p:spPr>
          <a:xfrm>
            <a:off x="5869858" y="1076039"/>
            <a:ext cx="5807259" cy="4705922"/>
          </a:xfrm>
          <a:prstGeom prst="rect">
            <a:avLst/>
          </a:prstGeom>
        </p:spPr>
      </p:pic>
      <p:cxnSp>
        <p:nvCxnSpPr>
          <p:cNvPr id="10" name="Connettore 2 9">
            <a:extLst>
              <a:ext uri="{FF2B5EF4-FFF2-40B4-BE49-F238E27FC236}">
                <a16:creationId xmlns:a16="http://schemas.microsoft.com/office/drawing/2014/main" id="{8591C094-FE3E-CFA6-AD38-FE5197C6D093}"/>
              </a:ext>
            </a:extLst>
          </p:cNvPr>
          <p:cNvCxnSpPr>
            <a:cxnSpLocks/>
          </p:cNvCxnSpPr>
          <p:nvPr/>
        </p:nvCxnSpPr>
        <p:spPr>
          <a:xfrm flipV="1">
            <a:off x="8229600" y="4081994"/>
            <a:ext cx="857045" cy="2461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3835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EA757-0443-4234-DF54-C09A1616428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65B7511-2D01-510B-FDB2-A35C1D580644}"/>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Condizioni al contorno</a:t>
            </a:r>
            <a:endParaRPr lang="it-IT">
              <a:solidFill>
                <a:schemeClr val="bg1"/>
              </a:solidFill>
            </a:endParaRPr>
          </a:p>
        </p:txBody>
      </p:sp>
      <p:sp>
        <p:nvSpPr>
          <p:cNvPr id="4" name="Titolo 1">
            <a:extLst>
              <a:ext uri="{FF2B5EF4-FFF2-40B4-BE49-F238E27FC236}">
                <a16:creationId xmlns:a16="http://schemas.microsoft.com/office/drawing/2014/main" id="{C4B9747E-5709-C9F1-50C9-91239E69EB64}"/>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01BA5379-892B-4D36-A061-FB22B23E26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C847ED43-AE79-F4B7-C6A5-143D6A2116C6}"/>
              </a:ext>
            </a:extLst>
          </p:cNvPr>
          <p:cNvCxnSpPr/>
          <p:nvPr/>
        </p:nvCxnSpPr>
        <p:spPr>
          <a:xfrm>
            <a:off x="5638800" y="2971800"/>
            <a:ext cx="914400" cy="914400"/>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5" name="Gruppo 14">
            <a:extLst>
              <a:ext uri="{FF2B5EF4-FFF2-40B4-BE49-F238E27FC236}">
                <a16:creationId xmlns:a16="http://schemas.microsoft.com/office/drawing/2014/main" id="{F7FFEC31-7821-4DEE-963B-4E430CAAE39F}"/>
              </a:ext>
            </a:extLst>
          </p:cNvPr>
          <p:cNvGrpSpPr/>
          <p:nvPr/>
        </p:nvGrpSpPr>
        <p:grpSpPr>
          <a:xfrm>
            <a:off x="254256" y="1042987"/>
            <a:ext cx="6435898" cy="4772025"/>
            <a:chOff x="254256" y="1042987"/>
            <a:chExt cx="6435898" cy="4772025"/>
          </a:xfrm>
        </p:grpSpPr>
        <p:pic>
          <p:nvPicPr>
            <p:cNvPr id="7" name="Immagine 6" descr="Immagine che contiene Ricambio auto, moto, motocicletta, Freno a disco&#10;&#10;Descrizione generata automaticamente">
              <a:extLst>
                <a:ext uri="{FF2B5EF4-FFF2-40B4-BE49-F238E27FC236}">
                  <a16:creationId xmlns:a16="http://schemas.microsoft.com/office/drawing/2014/main" id="{1A6957B1-F9B7-A2DC-0742-57E696AA4181}"/>
                </a:ext>
              </a:extLst>
            </p:cNvPr>
            <p:cNvPicPr>
              <a:picLocks noChangeAspect="1"/>
            </p:cNvPicPr>
            <p:nvPr/>
          </p:nvPicPr>
          <p:blipFill>
            <a:blip r:embed="rId3"/>
            <a:stretch>
              <a:fillRect/>
            </a:stretch>
          </p:blipFill>
          <p:spPr>
            <a:xfrm>
              <a:off x="254256" y="1042987"/>
              <a:ext cx="6435898" cy="4772025"/>
            </a:xfrm>
            <a:prstGeom prst="rect">
              <a:avLst/>
            </a:prstGeom>
          </p:spPr>
        </p:pic>
        <p:grpSp>
          <p:nvGrpSpPr>
            <p:cNvPr id="14" name="Gruppo 13">
              <a:extLst>
                <a:ext uri="{FF2B5EF4-FFF2-40B4-BE49-F238E27FC236}">
                  <a16:creationId xmlns:a16="http://schemas.microsoft.com/office/drawing/2014/main" id="{A49A4183-FE45-3E3B-EC3C-4224CB0240E4}"/>
                </a:ext>
              </a:extLst>
            </p:cNvPr>
            <p:cNvGrpSpPr/>
            <p:nvPr/>
          </p:nvGrpSpPr>
          <p:grpSpPr>
            <a:xfrm>
              <a:off x="2246843" y="3013075"/>
              <a:ext cx="1337731" cy="2154766"/>
              <a:chOff x="2246843" y="3013075"/>
              <a:chExt cx="1337731" cy="2154766"/>
            </a:xfrm>
          </p:grpSpPr>
          <p:cxnSp>
            <p:nvCxnSpPr>
              <p:cNvPr id="10" name="Connettore 2 9">
                <a:extLst>
                  <a:ext uri="{FF2B5EF4-FFF2-40B4-BE49-F238E27FC236}">
                    <a16:creationId xmlns:a16="http://schemas.microsoft.com/office/drawing/2014/main" id="{E2A4D2ED-525B-1B04-C715-F7D7F4D32A4E}"/>
                  </a:ext>
                </a:extLst>
              </p:cNvPr>
              <p:cNvCxnSpPr>
                <a:cxnSpLocks/>
              </p:cNvCxnSpPr>
              <p:nvPr/>
            </p:nvCxnSpPr>
            <p:spPr>
              <a:xfrm flipV="1">
                <a:off x="2246843" y="3013075"/>
                <a:ext cx="1337731" cy="948266"/>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2" name="Connettore 2 11">
                <a:extLst>
                  <a:ext uri="{FF2B5EF4-FFF2-40B4-BE49-F238E27FC236}">
                    <a16:creationId xmlns:a16="http://schemas.microsoft.com/office/drawing/2014/main" id="{01DD31B4-86CB-1484-F5D6-EE354C7DB602}"/>
                  </a:ext>
                </a:extLst>
              </p:cNvPr>
              <p:cNvCxnSpPr>
                <a:cxnSpLocks/>
              </p:cNvCxnSpPr>
              <p:nvPr/>
            </p:nvCxnSpPr>
            <p:spPr>
              <a:xfrm flipH="1" flipV="1">
                <a:off x="2251075" y="3954992"/>
                <a:ext cx="1096434" cy="1212849"/>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grpSp>
        <p:cxnSp>
          <p:nvCxnSpPr>
            <p:cNvPr id="13" name="Connettore 2 12">
              <a:extLst>
                <a:ext uri="{FF2B5EF4-FFF2-40B4-BE49-F238E27FC236}">
                  <a16:creationId xmlns:a16="http://schemas.microsoft.com/office/drawing/2014/main" id="{A857EAEE-D77E-3C88-3497-D31A94A23870}"/>
                </a:ext>
              </a:extLst>
            </p:cNvPr>
            <p:cNvCxnSpPr>
              <a:cxnSpLocks/>
            </p:cNvCxnSpPr>
            <p:nvPr/>
          </p:nvCxnSpPr>
          <p:spPr>
            <a:xfrm flipV="1">
              <a:off x="3347511" y="3013075"/>
              <a:ext cx="258231" cy="2144184"/>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grpSp>
      <p:sp>
        <p:nvSpPr>
          <p:cNvPr id="16" name="CasellaDiTesto 15">
            <a:extLst>
              <a:ext uri="{FF2B5EF4-FFF2-40B4-BE49-F238E27FC236}">
                <a16:creationId xmlns:a16="http://schemas.microsoft.com/office/drawing/2014/main" id="{A861B56D-6CC3-BAB2-21DC-142F0B4D5C8A}"/>
              </a:ext>
            </a:extLst>
          </p:cNvPr>
          <p:cNvSpPr txBox="1"/>
          <p:nvPr/>
        </p:nvSpPr>
        <p:spPr>
          <a:xfrm>
            <a:off x="2817811" y="5564187"/>
            <a:ext cx="1229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Telaio 2 sx</a:t>
            </a:r>
          </a:p>
        </p:txBody>
      </p:sp>
      <p:cxnSp>
        <p:nvCxnSpPr>
          <p:cNvPr id="17" name="Connettore 2 16">
            <a:extLst>
              <a:ext uri="{FF2B5EF4-FFF2-40B4-BE49-F238E27FC236}">
                <a16:creationId xmlns:a16="http://schemas.microsoft.com/office/drawing/2014/main" id="{029928DF-CA52-38AF-E8C2-9EFFAFE882EB}"/>
              </a:ext>
            </a:extLst>
          </p:cNvPr>
          <p:cNvCxnSpPr>
            <a:cxnSpLocks/>
          </p:cNvCxnSpPr>
          <p:nvPr/>
        </p:nvCxnSpPr>
        <p:spPr>
          <a:xfrm flipV="1">
            <a:off x="2246843" y="3034241"/>
            <a:ext cx="1327148" cy="927100"/>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18" name="CasellaDiTesto 17">
            <a:extLst>
              <a:ext uri="{FF2B5EF4-FFF2-40B4-BE49-F238E27FC236}">
                <a16:creationId xmlns:a16="http://schemas.microsoft.com/office/drawing/2014/main" id="{3246316D-22C3-658D-B744-188FC75C7DBF}"/>
              </a:ext>
            </a:extLst>
          </p:cNvPr>
          <p:cNvSpPr txBox="1"/>
          <p:nvPr/>
        </p:nvSpPr>
        <p:spPr>
          <a:xfrm>
            <a:off x="203727" y="3733269"/>
            <a:ext cx="1325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Telaio 1 sx</a:t>
            </a:r>
          </a:p>
        </p:txBody>
      </p:sp>
      <p:sp>
        <p:nvSpPr>
          <p:cNvPr id="19" name="CasellaDiTesto 18">
            <a:extLst>
              <a:ext uri="{FF2B5EF4-FFF2-40B4-BE49-F238E27FC236}">
                <a16:creationId xmlns:a16="http://schemas.microsoft.com/office/drawing/2014/main" id="{8A2727CC-29B2-7892-0D21-47C7D0343697}"/>
              </a:ext>
            </a:extLst>
          </p:cNvPr>
          <p:cNvSpPr txBox="1"/>
          <p:nvPr/>
        </p:nvSpPr>
        <p:spPr>
          <a:xfrm>
            <a:off x="3890282" y="2324326"/>
            <a:ext cx="109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Staffa sx</a:t>
            </a:r>
          </a:p>
        </p:txBody>
      </p:sp>
      <p:sp>
        <p:nvSpPr>
          <p:cNvPr id="25" name="CasellaDiTesto 24">
            <a:extLst>
              <a:ext uri="{FF2B5EF4-FFF2-40B4-BE49-F238E27FC236}">
                <a16:creationId xmlns:a16="http://schemas.microsoft.com/office/drawing/2014/main" id="{6C8A9445-7F34-116F-59A1-1225AED1BADB}"/>
              </a:ext>
            </a:extLst>
          </p:cNvPr>
          <p:cNvSpPr txBox="1"/>
          <p:nvPr/>
        </p:nvSpPr>
        <p:spPr>
          <a:xfrm>
            <a:off x="7173065" y="1917547"/>
            <a:ext cx="429947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a:t>LATO SX MOTO KTM</a:t>
            </a:r>
          </a:p>
          <a:p>
            <a:pPr algn="just"/>
            <a:endParaRPr lang="it-IT"/>
          </a:p>
          <a:p>
            <a:pPr marL="285750" indent="-285750" algn="just">
              <a:buFont typeface="Arial" panose="020B0604020202020204" pitchFamily="34" charset="0"/>
              <a:buChar char="•"/>
            </a:pPr>
            <a:r>
              <a:rPr lang="it-IT" b="1"/>
              <a:t>Telaio 1 sx</a:t>
            </a:r>
            <a:r>
              <a:rPr lang="it-IT"/>
              <a:t> e </a:t>
            </a:r>
            <a:r>
              <a:rPr lang="it-IT" b="1"/>
              <a:t>Telaio 2 sx </a:t>
            </a:r>
            <a:r>
              <a:rPr lang="it-IT"/>
              <a:t>sono i collegamenti tra motore e telaio</a:t>
            </a:r>
          </a:p>
          <a:p>
            <a:pPr marL="285750" indent="-285750" algn="just">
              <a:buFont typeface="Arial" panose="020B0604020202020204" pitchFamily="34" charset="0"/>
              <a:buChar char="•"/>
            </a:pPr>
            <a:r>
              <a:rPr lang="it-IT" b="1"/>
              <a:t>Staffa sx</a:t>
            </a:r>
            <a:r>
              <a:rPr lang="it-IT"/>
              <a:t> è il collegamento tra la staffa e il motore</a:t>
            </a:r>
          </a:p>
          <a:p>
            <a:pPr algn="just"/>
            <a:endParaRPr lang="it-IT"/>
          </a:p>
          <a:p>
            <a:pPr algn="just"/>
            <a:r>
              <a:rPr lang="it-IT"/>
              <a:t>Sul lato destro si hanno gli stessi collegamenti, simmetrici rispetto al piano di simmetria della moto.</a:t>
            </a:r>
          </a:p>
          <a:p>
            <a:endParaRPr lang="it-IT"/>
          </a:p>
        </p:txBody>
      </p:sp>
    </p:spTree>
    <p:extLst>
      <p:ext uri="{BB962C8B-B14F-4D97-AF65-F5344CB8AC3E}">
        <p14:creationId xmlns:p14="http://schemas.microsoft.com/office/powerpoint/2010/main" val="3098189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A2C7A-D2E2-7AE3-8CF3-087E15AB63A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3F7A9E5-689F-B647-7FEA-45C58C8555C8}"/>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Condizioni al contorno</a:t>
            </a:r>
            <a:endParaRPr lang="it-IT">
              <a:solidFill>
                <a:schemeClr val="bg1"/>
              </a:solidFill>
            </a:endParaRPr>
          </a:p>
        </p:txBody>
      </p:sp>
      <p:sp>
        <p:nvSpPr>
          <p:cNvPr id="4" name="Titolo 1">
            <a:extLst>
              <a:ext uri="{FF2B5EF4-FFF2-40B4-BE49-F238E27FC236}">
                <a16:creationId xmlns:a16="http://schemas.microsoft.com/office/drawing/2014/main" id="{102262CB-06ED-BA2A-443E-CBA44E3DE5C3}"/>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93FF9AA3-FA8F-8C2F-EF7F-EF6A169D8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7D6443F3-5BEF-AFB0-8A57-A26522979512}"/>
              </a:ext>
            </a:extLst>
          </p:cNvPr>
          <p:cNvCxnSpPr/>
          <p:nvPr/>
        </p:nvCxnSpPr>
        <p:spPr>
          <a:xfrm>
            <a:off x="5638800" y="2971800"/>
            <a:ext cx="914400" cy="914400"/>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CasellaDiTesto 18">
            <a:extLst>
              <a:ext uri="{FF2B5EF4-FFF2-40B4-BE49-F238E27FC236}">
                <a16:creationId xmlns:a16="http://schemas.microsoft.com/office/drawing/2014/main" id="{8B2B73CB-6669-14D2-3418-12653D83C22F}"/>
              </a:ext>
            </a:extLst>
          </p:cNvPr>
          <p:cNvSpPr txBox="1"/>
          <p:nvPr/>
        </p:nvSpPr>
        <p:spPr>
          <a:xfrm>
            <a:off x="3476625" y="2563812"/>
            <a:ext cx="109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Staffa sx</a:t>
            </a:r>
          </a:p>
        </p:txBody>
      </p:sp>
      <p:sp>
        <p:nvSpPr>
          <p:cNvPr id="8" name="CasellaDiTesto 7">
            <a:extLst>
              <a:ext uri="{FF2B5EF4-FFF2-40B4-BE49-F238E27FC236}">
                <a16:creationId xmlns:a16="http://schemas.microsoft.com/office/drawing/2014/main" id="{F7C39C70-940F-31BF-E196-B5750CB22304}"/>
              </a:ext>
            </a:extLst>
          </p:cNvPr>
          <p:cNvSpPr txBox="1"/>
          <p:nvPr/>
        </p:nvSpPr>
        <p:spPr>
          <a:xfrm>
            <a:off x="5039738" y="1020234"/>
            <a:ext cx="640556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b="1"/>
              <a:t>VINCOLI STAFFA/TELAIO</a:t>
            </a:r>
          </a:p>
          <a:p>
            <a:pPr algn="just"/>
            <a:endParaRPr lang="it-IT"/>
          </a:p>
          <a:p>
            <a:pPr algn="just"/>
            <a:r>
              <a:rPr lang="it-IT"/>
              <a:t>Sono stati inseriti i vincoli che bloccano tutte le traslazioni e tutte le rotazioni nei due collegamenti tra staffa e telaio, al fine di modellare il collegamento come un incastro, fedelmente al comportamento reale. </a:t>
            </a:r>
          </a:p>
          <a:p>
            <a:pPr algn="just"/>
            <a:endParaRPr lang="it-IT"/>
          </a:p>
          <a:p>
            <a:pPr algn="just"/>
            <a:r>
              <a:rPr lang="it-IT"/>
              <a:t>Si sono utilizzati gli RBE2 a "clessidra" con i nodi </a:t>
            </a:r>
            <a:r>
              <a:rPr lang="it-IT" err="1"/>
              <a:t>slaves</a:t>
            </a:r>
            <a:r>
              <a:rPr lang="it-IT"/>
              <a:t> sulle corone circolari delle due facce e il nodo master calcolato automaticamente dal programma.</a:t>
            </a:r>
          </a:p>
          <a:p>
            <a:endParaRPr lang="it-IT"/>
          </a:p>
          <a:p>
            <a:endParaRPr lang="it-IT"/>
          </a:p>
          <a:p>
            <a:endParaRPr lang="it-IT"/>
          </a:p>
          <a:p>
            <a:endParaRPr lang="it-IT"/>
          </a:p>
        </p:txBody>
      </p:sp>
      <p:pic>
        <p:nvPicPr>
          <p:cNvPr id="10" name="Immagine 9" descr="Immagine che contiene schizzo, disegno, strumento, design&#10;&#10;Descrizione generata automaticamente">
            <a:extLst>
              <a:ext uri="{FF2B5EF4-FFF2-40B4-BE49-F238E27FC236}">
                <a16:creationId xmlns:a16="http://schemas.microsoft.com/office/drawing/2014/main" id="{F2F7C8BD-503B-62CF-199C-CBC9C972DFDE}"/>
              </a:ext>
            </a:extLst>
          </p:cNvPr>
          <p:cNvPicPr>
            <a:picLocks noChangeAspect="1"/>
          </p:cNvPicPr>
          <p:nvPr/>
        </p:nvPicPr>
        <p:blipFill rotWithShape="1">
          <a:blip r:embed="rId3"/>
          <a:srcRect l="962" r="-240" b="-221"/>
          <a:stretch/>
        </p:blipFill>
        <p:spPr>
          <a:xfrm>
            <a:off x="489480" y="1020234"/>
            <a:ext cx="4376171" cy="4796373"/>
          </a:xfrm>
          <a:prstGeom prst="rect">
            <a:avLst/>
          </a:prstGeom>
        </p:spPr>
      </p:pic>
      <p:pic>
        <p:nvPicPr>
          <p:cNvPr id="12" name="Immagine 11" descr="Immagine che contiene cerchio, design&#10;&#10;Descrizione generata automaticamente">
            <a:extLst>
              <a:ext uri="{FF2B5EF4-FFF2-40B4-BE49-F238E27FC236}">
                <a16:creationId xmlns:a16="http://schemas.microsoft.com/office/drawing/2014/main" id="{3588C354-4135-4A66-07AB-14A02E173240}"/>
              </a:ext>
            </a:extLst>
          </p:cNvPr>
          <p:cNvPicPr>
            <a:picLocks noChangeAspect="1"/>
          </p:cNvPicPr>
          <p:nvPr/>
        </p:nvPicPr>
        <p:blipFill>
          <a:blip r:embed="rId4"/>
          <a:stretch>
            <a:fillRect/>
          </a:stretch>
        </p:blipFill>
        <p:spPr>
          <a:xfrm>
            <a:off x="5638800" y="4054626"/>
            <a:ext cx="2554078" cy="1937067"/>
          </a:xfrm>
          <a:prstGeom prst="rect">
            <a:avLst/>
          </a:prstGeom>
        </p:spPr>
      </p:pic>
      <p:pic>
        <p:nvPicPr>
          <p:cNvPr id="3" name="Immagine 2">
            <a:extLst>
              <a:ext uri="{FF2B5EF4-FFF2-40B4-BE49-F238E27FC236}">
                <a16:creationId xmlns:a16="http://schemas.microsoft.com/office/drawing/2014/main" id="{ECB5E32F-178B-5F33-D05D-51011CD698B5}"/>
              </a:ext>
            </a:extLst>
          </p:cNvPr>
          <p:cNvPicPr>
            <a:picLocks noChangeAspect="1"/>
          </p:cNvPicPr>
          <p:nvPr/>
        </p:nvPicPr>
        <p:blipFill>
          <a:blip r:embed="rId5"/>
          <a:stretch>
            <a:fillRect/>
          </a:stretch>
        </p:blipFill>
        <p:spPr>
          <a:xfrm>
            <a:off x="11170956" y="1053999"/>
            <a:ext cx="548688" cy="541067"/>
          </a:xfrm>
          <a:prstGeom prst="rect">
            <a:avLst/>
          </a:prstGeom>
        </p:spPr>
      </p:pic>
      <p:pic>
        <p:nvPicPr>
          <p:cNvPr id="9" name="Immagine 8">
            <a:extLst>
              <a:ext uri="{FF2B5EF4-FFF2-40B4-BE49-F238E27FC236}">
                <a16:creationId xmlns:a16="http://schemas.microsoft.com/office/drawing/2014/main" id="{124BCFFA-3558-2B3B-ACCC-EB7E609E2EF3}"/>
              </a:ext>
            </a:extLst>
          </p:cNvPr>
          <p:cNvPicPr>
            <a:picLocks noChangeAspect="1"/>
          </p:cNvPicPr>
          <p:nvPr/>
        </p:nvPicPr>
        <p:blipFill>
          <a:blip r:embed="rId6"/>
          <a:stretch>
            <a:fillRect/>
          </a:stretch>
        </p:blipFill>
        <p:spPr>
          <a:xfrm>
            <a:off x="8635699" y="4054626"/>
            <a:ext cx="2152912" cy="1937067"/>
          </a:xfrm>
          <a:prstGeom prst="rect">
            <a:avLst/>
          </a:prstGeom>
        </p:spPr>
      </p:pic>
    </p:spTree>
    <p:extLst>
      <p:ext uri="{BB962C8B-B14F-4D97-AF65-F5344CB8AC3E}">
        <p14:creationId xmlns:p14="http://schemas.microsoft.com/office/powerpoint/2010/main" val="861389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828AA-D010-5317-E1D9-82E6AA0F090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53EFEE-D945-3996-0FFC-853558E26A0C}"/>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Condizioni al contorno</a:t>
            </a:r>
            <a:endParaRPr lang="it-IT">
              <a:solidFill>
                <a:schemeClr val="bg1"/>
              </a:solidFill>
            </a:endParaRPr>
          </a:p>
        </p:txBody>
      </p:sp>
      <p:sp>
        <p:nvSpPr>
          <p:cNvPr id="4" name="Titolo 1">
            <a:extLst>
              <a:ext uri="{FF2B5EF4-FFF2-40B4-BE49-F238E27FC236}">
                <a16:creationId xmlns:a16="http://schemas.microsoft.com/office/drawing/2014/main" id="{1485A2F7-F4C1-6796-C1F9-520071BAF8B6}"/>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F71F7DA7-CF2F-CB8A-0897-A5AC3E6A21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FFD46D00-C455-CEDF-83E3-F003D1DD5CA7}"/>
              </a:ext>
            </a:extLst>
          </p:cNvPr>
          <p:cNvCxnSpPr/>
          <p:nvPr/>
        </p:nvCxnSpPr>
        <p:spPr>
          <a:xfrm>
            <a:off x="5638800" y="2971800"/>
            <a:ext cx="914400" cy="914400"/>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CasellaDiTesto 18">
            <a:extLst>
              <a:ext uri="{FF2B5EF4-FFF2-40B4-BE49-F238E27FC236}">
                <a16:creationId xmlns:a16="http://schemas.microsoft.com/office/drawing/2014/main" id="{0D48807D-1247-A0E0-9B92-980F7D7150B2}"/>
              </a:ext>
            </a:extLst>
          </p:cNvPr>
          <p:cNvSpPr txBox="1"/>
          <p:nvPr/>
        </p:nvSpPr>
        <p:spPr>
          <a:xfrm>
            <a:off x="3476625" y="2563812"/>
            <a:ext cx="109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Staffa sx</a:t>
            </a:r>
          </a:p>
        </p:txBody>
      </p:sp>
      <p:sp>
        <p:nvSpPr>
          <p:cNvPr id="8" name="CasellaDiTesto 7">
            <a:extLst>
              <a:ext uri="{FF2B5EF4-FFF2-40B4-BE49-F238E27FC236}">
                <a16:creationId xmlns:a16="http://schemas.microsoft.com/office/drawing/2014/main" id="{8AA22844-56E1-DA85-42FB-CF1995DBBEE2}"/>
              </a:ext>
            </a:extLst>
          </p:cNvPr>
          <p:cNvSpPr txBox="1"/>
          <p:nvPr/>
        </p:nvSpPr>
        <p:spPr>
          <a:xfrm>
            <a:off x="5314082" y="1317317"/>
            <a:ext cx="640556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b="1"/>
              <a:t>CARICHI MOTORE/STAFFA</a:t>
            </a:r>
          </a:p>
          <a:p>
            <a:pPr algn="just"/>
            <a:endParaRPr lang="it-IT"/>
          </a:p>
          <a:p>
            <a:pPr algn="just"/>
            <a:r>
              <a:rPr lang="it-IT"/>
              <a:t>Anche per l'inserimento del carico agente sulla staffa si è utilizzato un RBE2 a "clessidra" con i nodi </a:t>
            </a:r>
            <a:r>
              <a:rPr lang="it-IT" err="1"/>
              <a:t>slaves</a:t>
            </a:r>
            <a:r>
              <a:rPr lang="it-IT"/>
              <a:t> sulle corone circolari delle due facce e il nodo master calcolato automaticamente dal programma.</a:t>
            </a:r>
          </a:p>
          <a:p>
            <a:pPr algn="just"/>
            <a:endParaRPr lang="it-IT"/>
          </a:p>
          <a:p>
            <a:endParaRPr lang="it-IT"/>
          </a:p>
          <a:p>
            <a:endParaRPr lang="it-IT"/>
          </a:p>
          <a:p>
            <a:endParaRPr lang="it-IT"/>
          </a:p>
        </p:txBody>
      </p:sp>
      <p:pic>
        <p:nvPicPr>
          <p:cNvPr id="3" name="Immagine 2" descr="Immagine che contiene strumento, leva&#10;&#10;Descrizione generata automaticamente">
            <a:extLst>
              <a:ext uri="{FF2B5EF4-FFF2-40B4-BE49-F238E27FC236}">
                <a16:creationId xmlns:a16="http://schemas.microsoft.com/office/drawing/2014/main" id="{3B634D03-CCD3-3DF4-2E60-9B0A80EF88F2}"/>
              </a:ext>
            </a:extLst>
          </p:cNvPr>
          <p:cNvPicPr>
            <a:picLocks noChangeAspect="1"/>
          </p:cNvPicPr>
          <p:nvPr/>
        </p:nvPicPr>
        <p:blipFill>
          <a:blip r:embed="rId3"/>
          <a:stretch>
            <a:fillRect/>
          </a:stretch>
        </p:blipFill>
        <p:spPr>
          <a:xfrm>
            <a:off x="268288" y="991658"/>
            <a:ext cx="4532842" cy="4874684"/>
          </a:xfrm>
          <a:prstGeom prst="rect">
            <a:avLst/>
          </a:prstGeom>
        </p:spPr>
      </p:pic>
      <p:pic>
        <p:nvPicPr>
          <p:cNvPr id="7" name="Immagine 6" descr="Immagine che contiene cerchio, design&#10;&#10;Descrizione generata automaticamente">
            <a:extLst>
              <a:ext uri="{FF2B5EF4-FFF2-40B4-BE49-F238E27FC236}">
                <a16:creationId xmlns:a16="http://schemas.microsoft.com/office/drawing/2014/main" id="{8BCA9F36-ABA9-62CA-FEED-6C583FC66850}"/>
              </a:ext>
            </a:extLst>
          </p:cNvPr>
          <p:cNvPicPr>
            <a:picLocks noChangeAspect="1"/>
          </p:cNvPicPr>
          <p:nvPr/>
        </p:nvPicPr>
        <p:blipFill>
          <a:blip r:embed="rId4"/>
          <a:stretch>
            <a:fillRect/>
          </a:stretch>
        </p:blipFill>
        <p:spPr>
          <a:xfrm>
            <a:off x="5066771" y="3590859"/>
            <a:ext cx="2972858" cy="2335742"/>
          </a:xfrm>
          <a:prstGeom prst="rect">
            <a:avLst/>
          </a:prstGeom>
        </p:spPr>
      </p:pic>
      <p:pic>
        <p:nvPicPr>
          <p:cNvPr id="9" name="Immagine 8">
            <a:extLst>
              <a:ext uri="{FF2B5EF4-FFF2-40B4-BE49-F238E27FC236}">
                <a16:creationId xmlns:a16="http://schemas.microsoft.com/office/drawing/2014/main" id="{F9E4CF92-2C72-933A-5150-E673A5C435FA}"/>
              </a:ext>
            </a:extLst>
          </p:cNvPr>
          <p:cNvPicPr>
            <a:picLocks noChangeAspect="1"/>
          </p:cNvPicPr>
          <p:nvPr/>
        </p:nvPicPr>
        <p:blipFill>
          <a:blip r:embed="rId5"/>
          <a:stretch>
            <a:fillRect/>
          </a:stretch>
        </p:blipFill>
        <p:spPr>
          <a:xfrm>
            <a:off x="11170956" y="1053999"/>
            <a:ext cx="548688" cy="541067"/>
          </a:xfrm>
          <a:prstGeom prst="rect">
            <a:avLst/>
          </a:prstGeom>
        </p:spPr>
      </p:pic>
      <p:pic>
        <p:nvPicPr>
          <p:cNvPr id="11" name="Immagine 10">
            <a:extLst>
              <a:ext uri="{FF2B5EF4-FFF2-40B4-BE49-F238E27FC236}">
                <a16:creationId xmlns:a16="http://schemas.microsoft.com/office/drawing/2014/main" id="{4539D322-6162-003C-3576-687DF293FB7E}"/>
              </a:ext>
            </a:extLst>
          </p:cNvPr>
          <p:cNvPicPr>
            <a:picLocks noChangeAspect="1"/>
          </p:cNvPicPr>
          <p:nvPr/>
        </p:nvPicPr>
        <p:blipFill>
          <a:blip r:embed="rId6"/>
          <a:stretch>
            <a:fillRect/>
          </a:stretch>
        </p:blipFill>
        <p:spPr>
          <a:xfrm>
            <a:off x="8658309" y="3500150"/>
            <a:ext cx="2151931" cy="2366192"/>
          </a:xfrm>
          <a:prstGeom prst="rect">
            <a:avLst/>
          </a:prstGeom>
        </p:spPr>
      </p:pic>
    </p:spTree>
    <p:extLst>
      <p:ext uri="{BB962C8B-B14F-4D97-AF65-F5344CB8AC3E}">
        <p14:creationId xmlns:p14="http://schemas.microsoft.com/office/powerpoint/2010/main" val="3065448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02413-C1D7-BB97-E930-C53A319DEE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7789BE3-9AA4-36A1-A2C0-C1A56181E491}"/>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Condizioni al contorno</a:t>
            </a:r>
            <a:endParaRPr lang="it-IT">
              <a:solidFill>
                <a:schemeClr val="bg1"/>
              </a:solidFill>
            </a:endParaRPr>
          </a:p>
        </p:txBody>
      </p:sp>
      <p:sp>
        <p:nvSpPr>
          <p:cNvPr id="4" name="Titolo 1">
            <a:extLst>
              <a:ext uri="{FF2B5EF4-FFF2-40B4-BE49-F238E27FC236}">
                <a16:creationId xmlns:a16="http://schemas.microsoft.com/office/drawing/2014/main" id="{3DE49749-73DF-FBE6-ADAD-F9F8DDD8E693}"/>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80989E89-4EFD-EC8F-9FC0-EFF042C400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BAC6DDF0-0751-3B33-2A0B-5D478E26E22F}"/>
              </a:ext>
            </a:extLst>
          </p:cNvPr>
          <p:cNvCxnSpPr/>
          <p:nvPr/>
        </p:nvCxnSpPr>
        <p:spPr>
          <a:xfrm>
            <a:off x="5638800" y="2971800"/>
            <a:ext cx="914400" cy="914400"/>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CasellaDiTesto 18">
            <a:extLst>
              <a:ext uri="{FF2B5EF4-FFF2-40B4-BE49-F238E27FC236}">
                <a16:creationId xmlns:a16="http://schemas.microsoft.com/office/drawing/2014/main" id="{BC8CFFE2-9AD3-A153-9E22-4CC80182AB91}"/>
              </a:ext>
            </a:extLst>
          </p:cNvPr>
          <p:cNvSpPr txBox="1"/>
          <p:nvPr/>
        </p:nvSpPr>
        <p:spPr>
          <a:xfrm>
            <a:off x="3476625" y="2563812"/>
            <a:ext cx="109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Staffa sx</a:t>
            </a:r>
          </a:p>
        </p:txBody>
      </p:sp>
      <p:sp>
        <p:nvSpPr>
          <p:cNvPr id="8" name="CasellaDiTesto 7">
            <a:extLst>
              <a:ext uri="{FF2B5EF4-FFF2-40B4-BE49-F238E27FC236}">
                <a16:creationId xmlns:a16="http://schemas.microsoft.com/office/drawing/2014/main" id="{1720CE0C-DEE7-94C6-DE43-16989E89098B}"/>
              </a:ext>
            </a:extLst>
          </p:cNvPr>
          <p:cNvSpPr txBox="1"/>
          <p:nvPr/>
        </p:nvSpPr>
        <p:spPr>
          <a:xfrm>
            <a:off x="5344159" y="1624042"/>
            <a:ext cx="640556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b="1"/>
              <a:t>CARICHI AGENTI SULLA STAFFA</a:t>
            </a:r>
          </a:p>
          <a:p>
            <a:pPr algn="just"/>
            <a:endParaRPr lang="it-IT"/>
          </a:p>
          <a:p>
            <a:pPr algn="just"/>
            <a:r>
              <a:rPr lang="it-IT"/>
              <a:t>Per determinare i carichi agenti sulla staffa, si è realizzato il modello su </a:t>
            </a:r>
            <a:r>
              <a:rPr lang="it-IT" err="1"/>
              <a:t>Hypermesh</a:t>
            </a:r>
            <a:r>
              <a:rPr lang="it-IT"/>
              <a:t> dell'intero sistema sia del lato dx che del lato sx.</a:t>
            </a:r>
          </a:p>
          <a:p>
            <a:pPr algn="just"/>
            <a:endParaRPr lang="it-IT"/>
          </a:p>
          <a:p>
            <a:pPr algn="just"/>
            <a:r>
              <a:rPr lang="it-IT"/>
              <a:t>Con l'utilizzo dell'elemento </a:t>
            </a:r>
            <a:r>
              <a:rPr lang="it-IT" err="1"/>
              <a:t>rigids</a:t>
            </a:r>
            <a:r>
              <a:rPr lang="it-IT"/>
              <a:t> RBE2, evidenziato in arancione, è stato possibile riprodurre la geometria del sistema. Si sono collegati rigidamente telaio1, telaio 2 e staffa, sia della parte sx che dx, al baricentro del sistema.</a:t>
            </a:r>
          </a:p>
          <a:p>
            <a:pPr algn="just"/>
            <a:endParaRPr lang="it-IT"/>
          </a:p>
          <a:p>
            <a:pPr algn="just"/>
            <a:r>
              <a:rPr lang="it-IT"/>
              <a:t>Nel baricentro saranno applicati tutti i carichi agenti sul sistema che poi saranno parzialmente trasferiti alle due staffe.</a:t>
            </a:r>
          </a:p>
          <a:p>
            <a:pPr algn="just"/>
            <a:endParaRPr lang="it-IT"/>
          </a:p>
          <a:p>
            <a:endParaRPr lang="it-IT"/>
          </a:p>
          <a:p>
            <a:endParaRPr lang="it-IT"/>
          </a:p>
          <a:p>
            <a:endParaRPr lang="it-IT"/>
          </a:p>
        </p:txBody>
      </p:sp>
      <p:pic>
        <p:nvPicPr>
          <p:cNvPr id="15" name="Immagine 14" descr="Immagine che contiene diagramma, linea, Arte bambini, origami&#10;&#10;Descrizione generata automaticamente">
            <a:extLst>
              <a:ext uri="{FF2B5EF4-FFF2-40B4-BE49-F238E27FC236}">
                <a16:creationId xmlns:a16="http://schemas.microsoft.com/office/drawing/2014/main" id="{5874E75F-0752-63EB-1243-A41562CEE473}"/>
              </a:ext>
            </a:extLst>
          </p:cNvPr>
          <p:cNvPicPr>
            <a:picLocks noChangeAspect="1"/>
          </p:cNvPicPr>
          <p:nvPr/>
        </p:nvPicPr>
        <p:blipFill>
          <a:blip r:embed="rId3"/>
          <a:stretch>
            <a:fillRect/>
          </a:stretch>
        </p:blipFill>
        <p:spPr>
          <a:xfrm>
            <a:off x="315383" y="5138208"/>
            <a:ext cx="639234" cy="719667"/>
          </a:xfrm>
          <a:prstGeom prst="rect">
            <a:avLst/>
          </a:prstGeom>
        </p:spPr>
      </p:pic>
      <p:cxnSp>
        <p:nvCxnSpPr>
          <p:cNvPr id="16" name="Connettore 2 15">
            <a:extLst>
              <a:ext uri="{FF2B5EF4-FFF2-40B4-BE49-F238E27FC236}">
                <a16:creationId xmlns:a16="http://schemas.microsoft.com/office/drawing/2014/main" id="{81C44462-4FDF-8EA3-0B8D-F40CD3A6D023}"/>
              </a:ext>
            </a:extLst>
          </p:cNvPr>
          <p:cNvCxnSpPr/>
          <p:nvPr/>
        </p:nvCxnSpPr>
        <p:spPr>
          <a:xfrm>
            <a:off x="2876550" y="3617383"/>
            <a:ext cx="438150" cy="99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CasellaDiTesto 16">
            <a:extLst>
              <a:ext uri="{FF2B5EF4-FFF2-40B4-BE49-F238E27FC236}">
                <a16:creationId xmlns:a16="http://schemas.microsoft.com/office/drawing/2014/main" id="{3F38CB14-6396-9512-1F3C-68A5EA352064}"/>
              </a:ext>
            </a:extLst>
          </p:cNvPr>
          <p:cNvSpPr txBox="1"/>
          <p:nvPr/>
        </p:nvSpPr>
        <p:spPr>
          <a:xfrm>
            <a:off x="3317875" y="3630083"/>
            <a:ext cx="12461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200"/>
              <a:t>BARICENTRO</a:t>
            </a:r>
          </a:p>
        </p:txBody>
      </p:sp>
      <p:pic>
        <p:nvPicPr>
          <p:cNvPr id="3" name="Immagine 2">
            <a:extLst>
              <a:ext uri="{FF2B5EF4-FFF2-40B4-BE49-F238E27FC236}">
                <a16:creationId xmlns:a16="http://schemas.microsoft.com/office/drawing/2014/main" id="{55D3E913-E63D-9FF0-6F08-61E30A53E795}"/>
              </a:ext>
            </a:extLst>
          </p:cNvPr>
          <p:cNvPicPr>
            <a:picLocks noChangeAspect="1"/>
          </p:cNvPicPr>
          <p:nvPr/>
        </p:nvPicPr>
        <p:blipFill>
          <a:blip r:embed="rId4"/>
          <a:stretch>
            <a:fillRect/>
          </a:stretch>
        </p:blipFill>
        <p:spPr>
          <a:xfrm>
            <a:off x="11170956" y="1053999"/>
            <a:ext cx="548688" cy="541067"/>
          </a:xfrm>
          <a:prstGeom prst="rect">
            <a:avLst/>
          </a:prstGeom>
        </p:spPr>
      </p:pic>
      <p:grpSp>
        <p:nvGrpSpPr>
          <p:cNvPr id="21" name="Gruppo 20">
            <a:extLst>
              <a:ext uri="{FF2B5EF4-FFF2-40B4-BE49-F238E27FC236}">
                <a16:creationId xmlns:a16="http://schemas.microsoft.com/office/drawing/2014/main" id="{B0B7A5DB-2222-1C79-BFBF-7FA46753577B}"/>
              </a:ext>
            </a:extLst>
          </p:cNvPr>
          <p:cNvGrpSpPr/>
          <p:nvPr/>
        </p:nvGrpSpPr>
        <p:grpSpPr>
          <a:xfrm>
            <a:off x="951971" y="852805"/>
            <a:ext cx="4065058" cy="5234517"/>
            <a:chOff x="951971" y="852805"/>
            <a:chExt cx="4065058" cy="5234517"/>
          </a:xfrm>
        </p:grpSpPr>
        <p:pic>
          <p:nvPicPr>
            <p:cNvPr id="7" name="Immagine 6" descr="Immagine che contiene diagramma, testo&#10;&#10;Descrizione generata automaticamente">
              <a:extLst>
                <a:ext uri="{FF2B5EF4-FFF2-40B4-BE49-F238E27FC236}">
                  <a16:creationId xmlns:a16="http://schemas.microsoft.com/office/drawing/2014/main" id="{C683E6E0-7315-0F1E-21E3-5DF56305B150}"/>
                </a:ext>
              </a:extLst>
            </p:cNvPr>
            <p:cNvPicPr>
              <a:picLocks noChangeAspect="1"/>
            </p:cNvPicPr>
            <p:nvPr/>
          </p:nvPicPr>
          <p:blipFill>
            <a:blip r:embed="rId5"/>
            <a:stretch>
              <a:fillRect/>
            </a:stretch>
          </p:blipFill>
          <p:spPr>
            <a:xfrm>
              <a:off x="951971" y="852805"/>
              <a:ext cx="4065058" cy="5234517"/>
            </a:xfrm>
            <a:prstGeom prst="rect">
              <a:avLst/>
            </a:prstGeom>
          </p:spPr>
        </p:pic>
        <p:sp>
          <p:nvSpPr>
            <p:cNvPr id="18" name="CasellaDiTesto 17">
              <a:extLst>
                <a:ext uri="{FF2B5EF4-FFF2-40B4-BE49-F238E27FC236}">
                  <a16:creationId xmlns:a16="http://schemas.microsoft.com/office/drawing/2014/main" id="{51082B51-0780-7442-8BEA-075C0CC94C7D}"/>
                </a:ext>
              </a:extLst>
            </p:cNvPr>
            <p:cNvSpPr txBox="1"/>
            <p:nvPr/>
          </p:nvSpPr>
          <p:spPr>
            <a:xfrm>
              <a:off x="1686560" y="4336779"/>
              <a:ext cx="254000" cy="307777"/>
            </a:xfrm>
            <a:prstGeom prst="rect">
              <a:avLst/>
            </a:prstGeom>
            <a:noFill/>
          </p:spPr>
          <p:txBody>
            <a:bodyPr wrap="square" rtlCol="0">
              <a:spAutoFit/>
            </a:bodyPr>
            <a:lstStyle/>
            <a:p>
              <a:r>
                <a:rPr lang="it-IT" sz="1400"/>
                <a:t>1</a:t>
              </a:r>
            </a:p>
          </p:txBody>
        </p:sp>
        <p:sp>
          <p:nvSpPr>
            <p:cNvPr id="20" name="CasellaDiTesto 19">
              <a:extLst>
                <a:ext uri="{FF2B5EF4-FFF2-40B4-BE49-F238E27FC236}">
                  <a16:creationId xmlns:a16="http://schemas.microsoft.com/office/drawing/2014/main" id="{3E141E67-50A1-475C-9B2A-BCD88FFA65F4}"/>
                </a:ext>
              </a:extLst>
            </p:cNvPr>
            <p:cNvSpPr txBox="1"/>
            <p:nvPr/>
          </p:nvSpPr>
          <p:spPr>
            <a:xfrm>
              <a:off x="1055446" y="3886200"/>
              <a:ext cx="254000" cy="307777"/>
            </a:xfrm>
            <a:prstGeom prst="rect">
              <a:avLst/>
            </a:prstGeom>
            <a:noFill/>
          </p:spPr>
          <p:txBody>
            <a:bodyPr wrap="square" rtlCol="0">
              <a:spAutoFit/>
            </a:bodyPr>
            <a:lstStyle/>
            <a:p>
              <a:r>
                <a:rPr lang="it-IT" sz="1400"/>
                <a:t>1</a:t>
              </a:r>
            </a:p>
          </p:txBody>
        </p:sp>
      </p:grpSp>
      <p:grpSp>
        <p:nvGrpSpPr>
          <p:cNvPr id="14" name="Gruppo 13">
            <a:extLst>
              <a:ext uri="{FF2B5EF4-FFF2-40B4-BE49-F238E27FC236}">
                <a16:creationId xmlns:a16="http://schemas.microsoft.com/office/drawing/2014/main" id="{617BC5A3-7E14-FD1B-8672-C0D2B587FF8F}"/>
              </a:ext>
            </a:extLst>
          </p:cNvPr>
          <p:cNvGrpSpPr/>
          <p:nvPr/>
        </p:nvGrpSpPr>
        <p:grpSpPr>
          <a:xfrm>
            <a:off x="317756" y="1095904"/>
            <a:ext cx="1885065" cy="1798109"/>
            <a:chOff x="254256" y="1042987"/>
            <a:chExt cx="6435898" cy="4772025"/>
          </a:xfrm>
        </p:grpSpPr>
        <p:pic>
          <p:nvPicPr>
            <p:cNvPr id="9" name="Immagine 8" descr="Immagine che contiene Ricambio auto, moto, motocicletta, Freno a disco&#10;&#10;Descrizione generata automaticamente">
              <a:extLst>
                <a:ext uri="{FF2B5EF4-FFF2-40B4-BE49-F238E27FC236}">
                  <a16:creationId xmlns:a16="http://schemas.microsoft.com/office/drawing/2014/main" id="{9A67EA1C-ECEE-42C6-0C42-FACC10C10218}"/>
                </a:ext>
              </a:extLst>
            </p:cNvPr>
            <p:cNvPicPr>
              <a:picLocks noChangeAspect="1"/>
            </p:cNvPicPr>
            <p:nvPr/>
          </p:nvPicPr>
          <p:blipFill>
            <a:blip r:embed="rId6"/>
            <a:stretch>
              <a:fillRect/>
            </a:stretch>
          </p:blipFill>
          <p:spPr>
            <a:xfrm>
              <a:off x="254256" y="1042987"/>
              <a:ext cx="6435898" cy="4772025"/>
            </a:xfrm>
            <a:prstGeom prst="rect">
              <a:avLst/>
            </a:prstGeom>
          </p:spPr>
        </p:pic>
        <p:grpSp>
          <p:nvGrpSpPr>
            <p:cNvPr id="10" name="Gruppo 9">
              <a:extLst>
                <a:ext uri="{FF2B5EF4-FFF2-40B4-BE49-F238E27FC236}">
                  <a16:creationId xmlns:a16="http://schemas.microsoft.com/office/drawing/2014/main" id="{85DCD7DC-356A-6B71-C66E-94A25EB57ECE}"/>
                </a:ext>
              </a:extLst>
            </p:cNvPr>
            <p:cNvGrpSpPr/>
            <p:nvPr/>
          </p:nvGrpSpPr>
          <p:grpSpPr>
            <a:xfrm>
              <a:off x="2246843" y="3013075"/>
              <a:ext cx="1337731" cy="2154766"/>
              <a:chOff x="2246843" y="3013075"/>
              <a:chExt cx="1337731" cy="2154766"/>
            </a:xfrm>
          </p:grpSpPr>
          <p:cxnSp>
            <p:nvCxnSpPr>
              <p:cNvPr id="12" name="Connettore 2 11">
                <a:extLst>
                  <a:ext uri="{FF2B5EF4-FFF2-40B4-BE49-F238E27FC236}">
                    <a16:creationId xmlns:a16="http://schemas.microsoft.com/office/drawing/2014/main" id="{184F8385-8937-78AB-835D-A7259A78262E}"/>
                  </a:ext>
                </a:extLst>
              </p:cNvPr>
              <p:cNvCxnSpPr>
                <a:cxnSpLocks/>
              </p:cNvCxnSpPr>
              <p:nvPr/>
            </p:nvCxnSpPr>
            <p:spPr>
              <a:xfrm flipV="1">
                <a:off x="2246843" y="3013075"/>
                <a:ext cx="1337731" cy="948266"/>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4CC2E948-4708-8B32-0AF8-8E7409695A48}"/>
                  </a:ext>
                </a:extLst>
              </p:cNvPr>
              <p:cNvCxnSpPr>
                <a:cxnSpLocks/>
              </p:cNvCxnSpPr>
              <p:nvPr/>
            </p:nvCxnSpPr>
            <p:spPr>
              <a:xfrm flipH="1" flipV="1">
                <a:off x="2251075" y="3954992"/>
                <a:ext cx="1096434" cy="1212849"/>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grpSp>
        <p:cxnSp>
          <p:nvCxnSpPr>
            <p:cNvPr id="11" name="Connettore 2 10">
              <a:extLst>
                <a:ext uri="{FF2B5EF4-FFF2-40B4-BE49-F238E27FC236}">
                  <a16:creationId xmlns:a16="http://schemas.microsoft.com/office/drawing/2014/main" id="{96223508-D7A3-A365-2E6B-C36CDA23EB56}"/>
                </a:ext>
              </a:extLst>
            </p:cNvPr>
            <p:cNvCxnSpPr>
              <a:cxnSpLocks/>
            </p:cNvCxnSpPr>
            <p:nvPr/>
          </p:nvCxnSpPr>
          <p:spPr>
            <a:xfrm flipV="1">
              <a:off x="3347511" y="3013075"/>
              <a:ext cx="258231" cy="2144184"/>
            </a:xfrm>
            <a:prstGeom prst="straightConnector1">
              <a:avLst/>
            </a:prstGeom>
            <a:ln w="57150">
              <a:solidFill>
                <a:srgbClr val="FF000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7150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5A408-88D4-2127-C234-45A53A32587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7EDC36-6557-9B24-BBCE-2B64A5AEF723}"/>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Condizioni al contorno</a:t>
            </a:r>
            <a:endParaRPr lang="it-IT">
              <a:solidFill>
                <a:schemeClr val="bg1"/>
              </a:solidFill>
            </a:endParaRPr>
          </a:p>
        </p:txBody>
      </p:sp>
      <p:sp>
        <p:nvSpPr>
          <p:cNvPr id="4" name="Titolo 1">
            <a:extLst>
              <a:ext uri="{FF2B5EF4-FFF2-40B4-BE49-F238E27FC236}">
                <a16:creationId xmlns:a16="http://schemas.microsoft.com/office/drawing/2014/main" id="{5E82085F-B2B0-6303-8432-1AF5AC5BB6C2}"/>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F9327D6D-FCE5-3488-8D67-9F6A6830BF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36912C26-A7A2-1249-B5CA-F0917034DA5E}"/>
              </a:ext>
            </a:extLst>
          </p:cNvPr>
          <p:cNvCxnSpPr/>
          <p:nvPr/>
        </p:nvCxnSpPr>
        <p:spPr>
          <a:xfrm>
            <a:off x="5638800" y="2971800"/>
            <a:ext cx="914400" cy="914400"/>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CasellaDiTesto 18">
            <a:extLst>
              <a:ext uri="{FF2B5EF4-FFF2-40B4-BE49-F238E27FC236}">
                <a16:creationId xmlns:a16="http://schemas.microsoft.com/office/drawing/2014/main" id="{BE7CDAA7-3E4E-F402-17E9-A6541CC8149C}"/>
              </a:ext>
            </a:extLst>
          </p:cNvPr>
          <p:cNvSpPr txBox="1"/>
          <p:nvPr/>
        </p:nvSpPr>
        <p:spPr>
          <a:xfrm>
            <a:off x="3476625" y="2563812"/>
            <a:ext cx="109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Staffa sx</a:t>
            </a:r>
          </a:p>
        </p:txBody>
      </p:sp>
      <p:sp>
        <p:nvSpPr>
          <p:cNvPr id="8" name="CasellaDiTesto 7">
            <a:extLst>
              <a:ext uri="{FF2B5EF4-FFF2-40B4-BE49-F238E27FC236}">
                <a16:creationId xmlns:a16="http://schemas.microsoft.com/office/drawing/2014/main" id="{1F226BC8-1D12-297B-8C11-BD6BA2657E5E}"/>
              </a:ext>
            </a:extLst>
          </p:cNvPr>
          <p:cNvSpPr txBox="1"/>
          <p:nvPr/>
        </p:nvSpPr>
        <p:spPr>
          <a:xfrm>
            <a:off x="4765394" y="899794"/>
            <a:ext cx="640556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b="1"/>
              <a:t>VINCOLI MOTORE/TELAIO</a:t>
            </a:r>
          </a:p>
          <a:p>
            <a:pPr algn="just"/>
            <a:endParaRPr lang="it-IT"/>
          </a:p>
          <a:p>
            <a:pPr algn="just"/>
            <a:r>
              <a:rPr lang="it-IT"/>
              <a:t>Si sono inseriti dei vincoli per i collegamenti telaio2sx e telaio2dx  che bloccano le traslazioni lungo x (per contrastare parte della forza peso ed eventuali forze verticali) e lungo z per contrastare forze parallele al terreno.</a:t>
            </a:r>
          </a:p>
          <a:p>
            <a:pPr algn="just"/>
            <a:endParaRPr lang="it-IT"/>
          </a:p>
          <a:p>
            <a:pPr algn="just"/>
            <a:r>
              <a:rPr lang="it-IT"/>
              <a:t>Al fine di rendere il sistema isostatico, per i collegamenti telaio1sx e telaio1dx si è valutata la cedevolezza del collegamento inserendo gli elementi speciali "springs" e successivamente si sono inserite delle cerniere che bloccano tutte le traslazioni. </a:t>
            </a:r>
          </a:p>
          <a:p>
            <a:pPr algn="just"/>
            <a:endParaRPr lang="it-IT"/>
          </a:p>
          <a:p>
            <a:pPr algn="just"/>
            <a:r>
              <a:rPr lang="it-IT"/>
              <a:t>Si riporta, in seguito, il calcolo della rigidezza flessionale delle viti M10 del collegamento, dato che poi verrà inserito in input sul programma come rigidezza equivalente delle molle. </a:t>
            </a:r>
          </a:p>
          <a:p>
            <a:endParaRPr lang="it-IT"/>
          </a:p>
          <a:p>
            <a:endParaRPr lang="it-IT"/>
          </a:p>
          <a:p>
            <a:endParaRPr lang="it-IT"/>
          </a:p>
          <a:p>
            <a:endParaRPr lang="it-IT"/>
          </a:p>
          <a:p>
            <a:endParaRPr lang="it-IT"/>
          </a:p>
        </p:txBody>
      </p:sp>
      <p:pic>
        <p:nvPicPr>
          <p:cNvPr id="15" name="Immagine 14" descr="Immagine che contiene diagramma, linea, Arte bambini, origami&#10;&#10;Descrizione generata automaticamente">
            <a:extLst>
              <a:ext uri="{FF2B5EF4-FFF2-40B4-BE49-F238E27FC236}">
                <a16:creationId xmlns:a16="http://schemas.microsoft.com/office/drawing/2014/main" id="{37187656-D9DF-1E7D-9C24-2096665E0213}"/>
              </a:ext>
            </a:extLst>
          </p:cNvPr>
          <p:cNvPicPr>
            <a:picLocks noChangeAspect="1"/>
          </p:cNvPicPr>
          <p:nvPr/>
        </p:nvPicPr>
        <p:blipFill>
          <a:blip r:embed="rId4"/>
          <a:stretch>
            <a:fillRect/>
          </a:stretch>
        </p:blipFill>
        <p:spPr>
          <a:xfrm>
            <a:off x="315383" y="5138208"/>
            <a:ext cx="639234" cy="719667"/>
          </a:xfrm>
          <a:prstGeom prst="rect">
            <a:avLst/>
          </a:prstGeom>
        </p:spPr>
      </p:pic>
      <p:pic>
        <p:nvPicPr>
          <p:cNvPr id="3" name="Immagine 2">
            <a:extLst>
              <a:ext uri="{FF2B5EF4-FFF2-40B4-BE49-F238E27FC236}">
                <a16:creationId xmlns:a16="http://schemas.microsoft.com/office/drawing/2014/main" id="{2A12F14F-08BD-8133-5322-1CFDB9DB45B6}"/>
              </a:ext>
            </a:extLst>
          </p:cNvPr>
          <p:cNvPicPr>
            <a:picLocks noChangeAspect="1"/>
          </p:cNvPicPr>
          <p:nvPr/>
        </p:nvPicPr>
        <p:blipFill>
          <a:blip r:embed="rId5"/>
          <a:stretch>
            <a:fillRect/>
          </a:stretch>
        </p:blipFill>
        <p:spPr>
          <a:xfrm>
            <a:off x="11170956" y="1053999"/>
            <a:ext cx="548688" cy="541067"/>
          </a:xfrm>
          <a:prstGeom prst="rect">
            <a:avLst/>
          </a:prstGeom>
        </p:spPr>
      </p:pic>
      <p:grpSp>
        <p:nvGrpSpPr>
          <p:cNvPr id="13" name="Gruppo 12">
            <a:extLst>
              <a:ext uri="{FF2B5EF4-FFF2-40B4-BE49-F238E27FC236}">
                <a16:creationId xmlns:a16="http://schemas.microsoft.com/office/drawing/2014/main" id="{3EC1AB17-29C2-B1BC-E7FC-F9539C1D0710}"/>
              </a:ext>
            </a:extLst>
          </p:cNvPr>
          <p:cNvGrpSpPr/>
          <p:nvPr/>
        </p:nvGrpSpPr>
        <p:grpSpPr>
          <a:xfrm>
            <a:off x="498193" y="1711921"/>
            <a:ext cx="3914776" cy="3760259"/>
            <a:chOff x="498193" y="1711921"/>
            <a:chExt cx="3914776" cy="3760259"/>
          </a:xfrm>
        </p:grpSpPr>
        <p:grpSp>
          <p:nvGrpSpPr>
            <p:cNvPr id="9" name="Gruppo 8">
              <a:extLst>
                <a:ext uri="{FF2B5EF4-FFF2-40B4-BE49-F238E27FC236}">
                  <a16:creationId xmlns:a16="http://schemas.microsoft.com/office/drawing/2014/main" id="{BD795C77-E788-B66E-3344-A077C7542B5F}"/>
                </a:ext>
              </a:extLst>
            </p:cNvPr>
            <p:cNvGrpSpPr/>
            <p:nvPr/>
          </p:nvGrpSpPr>
          <p:grpSpPr>
            <a:xfrm>
              <a:off x="498193" y="1711921"/>
              <a:ext cx="3914776" cy="3760259"/>
              <a:chOff x="555624" y="1827741"/>
              <a:chExt cx="3480496" cy="3459493"/>
            </a:xfrm>
          </p:grpSpPr>
          <p:pic>
            <p:nvPicPr>
              <p:cNvPr id="7" name="Immagine 6" descr="Immagine che contiene diagramma, testo&#10;&#10;Descrizione generata automaticamente">
                <a:extLst>
                  <a:ext uri="{FF2B5EF4-FFF2-40B4-BE49-F238E27FC236}">
                    <a16:creationId xmlns:a16="http://schemas.microsoft.com/office/drawing/2014/main" id="{863B12C0-8432-B737-DC9E-F1937AB5AE01}"/>
                  </a:ext>
                </a:extLst>
              </p:cNvPr>
              <p:cNvPicPr>
                <a:picLocks noChangeAspect="1"/>
              </p:cNvPicPr>
              <p:nvPr/>
            </p:nvPicPr>
            <p:blipFill rotWithShape="1">
              <a:blip r:embed="rId6"/>
              <a:srcRect t="51515" r="35065" b="202"/>
              <a:stretch/>
            </p:blipFill>
            <p:spPr>
              <a:xfrm>
                <a:off x="697970" y="1827741"/>
                <a:ext cx="3338150" cy="3194128"/>
              </a:xfrm>
              <a:prstGeom prst="rect">
                <a:avLst/>
              </a:prstGeom>
            </p:spPr>
          </p:pic>
          <p:sp>
            <p:nvSpPr>
              <p:cNvPr id="16" name="CasellaDiTesto 15">
                <a:extLst>
                  <a:ext uri="{FF2B5EF4-FFF2-40B4-BE49-F238E27FC236}">
                    <a16:creationId xmlns:a16="http://schemas.microsoft.com/office/drawing/2014/main" id="{1E7B4412-48E1-81BC-1231-AFCCD9A66E99}"/>
                  </a:ext>
                </a:extLst>
              </p:cNvPr>
              <p:cNvSpPr txBox="1"/>
              <p:nvPr/>
            </p:nvSpPr>
            <p:spPr>
              <a:xfrm>
                <a:off x="2820458" y="4979457"/>
                <a:ext cx="996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400"/>
                  <a:t>telaio2sx</a:t>
                </a:r>
              </a:p>
            </p:txBody>
          </p:sp>
          <p:sp>
            <p:nvSpPr>
              <p:cNvPr id="20" name="CasellaDiTesto 19">
                <a:extLst>
                  <a:ext uri="{FF2B5EF4-FFF2-40B4-BE49-F238E27FC236}">
                    <a16:creationId xmlns:a16="http://schemas.microsoft.com/office/drawing/2014/main" id="{7D0DAD93-F40F-8304-73C9-17D254A372EE}"/>
                  </a:ext>
                </a:extLst>
              </p:cNvPr>
              <p:cNvSpPr txBox="1"/>
              <p:nvPr/>
            </p:nvSpPr>
            <p:spPr>
              <a:xfrm>
                <a:off x="1899707" y="4397373"/>
                <a:ext cx="996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400"/>
                  <a:t>telaio2dx</a:t>
                </a:r>
              </a:p>
            </p:txBody>
          </p:sp>
          <p:sp>
            <p:nvSpPr>
              <p:cNvPr id="21" name="CasellaDiTesto 20">
                <a:extLst>
                  <a:ext uri="{FF2B5EF4-FFF2-40B4-BE49-F238E27FC236}">
                    <a16:creationId xmlns:a16="http://schemas.microsoft.com/office/drawing/2014/main" id="{9A70887A-62E1-DAED-0974-CB8C4C16AC91}"/>
                  </a:ext>
                </a:extLst>
              </p:cNvPr>
              <p:cNvSpPr txBox="1"/>
              <p:nvPr/>
            </p:nvSpPr>
            <p:spPr>
              <a:xfrm>
                <a:off x="1359958" y="3455457"/>
                <a:ext cx="996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400"/>
                  <a:t>telaio1sx</a:t>
                </a:r>
              </a:p>
            </p:txBody>
          </p:sp>
          <p:sp>
            <p:nvSpPr>
              <p:cNvPr id="22" name="CasellaDiTesto 21">
                <a:extLst>
                  <a:ext uri="{FF2B5EF4-FFF2-40B4-BE49-F238E27FC236}">
                    <a16:creationId xmlns:a16="http://schemas.microsoft.com/office/drawing/2014/main" id="{B8BA6D8F-498B-547B-7B8D-2E54218E82E8}"/>
                  </a:ext>
                </a:extLst>
              </p:cNvPr>
              <p:cNvSpPr txBox="1"/>
              <p:nvPr/>
            </p:nvSpPr>
            <p:spPr>
              <a:xfrm>
                <a:off x="555624" y="2894540"/>
                <a:ext cx="996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400"/>
                  <a:t>telaio1dx</a:t>
                </a:r>
              </a:p>
            </p:txBody>
          </p:sp>
        </p:grpSp>
        <p:sp>
          <p:nvSpPr>
            <p:cNvPr id="10" name="CasellaDiTesto 9">
              <a:extLst>
                <a:ext uri="{FF2B5EF4-FFF2-40B4-BE49-F238E27FC236}">
                  <a16:creationId xmlns:a16="http://schemas.microsoft.com/office/drawing/2014/main" id="{DFEDEAB4-0FA6-E773-7F0F-C2F4675EEC9C}"/>
                </a:ext>
              </a:extLst>
            </p:cNvPr>
            <p:cNvSpPr txBox="1"/>
            <p:nvPr/>
          </p:nvSpPr>
          <p:spPr>
            <a:xfrm>
              <a:off x="856808" y="2213699"/>
              <a:ext cx="328472" cy="369332"/>
            </a:xfrm>
            <a:prstGeom prst="rect">
              <a:avLst/>
            </a:prstGeom>
            <a:noFill/>
          </p:spPr>
          <p:txBody>
            <a:bodyPr wrap="square" rtlCol="0">
              <a:spAutoFit/>
            </a:bodyPr>
            <a:lstStyle/>
            <a:p>
              <a:r>
                <a:rPr lang="it-IT"/>
                <a:t>1</a:t>
              </a:r>
            </a:p>
          </p:txBody>
        </p:sp>
        <p:sp>
          <p:nvSpPr>
            <p:cNvPr id="12" name="CasellaDiTesto 11">
              <a:extLst>
                <a:ext uri="{FF2B5EF4-FFF2-40B4-BE49-F238E27FC236}">
                  <a16:creationId xmlns:a16="http://schemas.microsoft.com/office/drawing/2014/main" id="{2D5C2146-62D0-2C03-57F2-1D53C06DF8CA}"/>
                </a:ext>
              </a:extLst>
            </p:cNvPr>
            <p:cNvSpPr txBox="1"/>
            <p:nvPr/>
          </p:nvSpPr>
          <p:spPr>
            <a:xfrm>
              <a:off x="1766882" y="2821879"/>
              <a:ext cx="254000" cy="369332"/>
            </a:xfrm>
            <a:prstGeom prst="rect">
              <a:avLst/>
            </a:prstGeom>
            <a:noFill/>
          </p:spPr>
          <p:txBody>
            <a:bodyPr wrap="square" rtlCol="0">
              <a:spAutoFit/>
            </a:bodyPr>
            <a:lstStyle/>
            <a:p>
              <a:r>
                <a:rPr lang="it-IT"/>
                <a:t>1</a:t>
              </a:r>
            </a:p>
          </p:txBody>
        </p:sp>
      </p:grpSp>
    </p:spTree>
    <p:extLst>
      <p:ext uri="{BB962C8B-B14F-4D97-AF65-F5344CB8AC3E}">
        <p14:creationId xmlns:p14="http://schemas.microsoft.com/office/powerpoint/2010/main" val="27289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C6EA7-CDFE-746C-302B-7D70746344E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105ECF6-ADBF-D2B0-3655-07BA2BB6E5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Condizioni al contorno</a:t>
            </a:r>
            <a:endParaRPr lang="it-IT">
              <a:solidFill>
                <a:schemeClr val="bg1"/>
              </a:solidFill>
            </a:endParaRPr>
          </a:p>
        </p:txBody>
      </p:sp>
      <p:sp>
        <p:nvSpPr>
          <p:cNvPr id="4" name="Titolo 1">
            <a:extLst>
              <a:ext uri="{FF2B5EF4-FFF2-40B4-BE49-F238E27FC236}">
                <a16:creationId xmlns:a16="http://schemas.microsoft.com/office/drawing/2014/main" id="{A97BC3CC-D760-F066-FEE3-71ACCCCD4034}"/>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DF61C261-4E85-D2FB-8D82-98D6E6F8F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15847AD9-FEAF-C3DC-3FF0-43CCC8445B9A}"/>
              </a:ext>
            </a:extLst>
          </p:cNvPr>
          <p:cNvCxnSpPr/>
          <p:nvPr/>
        </p:nvCxnSpPr>
        <p:spPr>
          <a:xfrm>
            <a:off x="5638800" y="2988129"/>
            <a:ext cx="914400" cy="914400"/>
          </a:xfrm>
          <a:prstGeom prst="straightConnector1">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CasellaDiTesto 18">
            <a:extLst>
              <a:ext uri="{FF2B5EF4-FFF2-40B4-BE49-F238E27FC236}">
                <a16:creationId xmlns:a16="http://schemas.microsoft.com/office/drawing/2014/main" id="{DFD4D0DA-B725-43F4-2F06-D52981A40A97}"/>
              </a:ext>
            </a:extLst>
          </p:cNvPr>
          <p:cNvSpPr txBox="1"/>
          <p:nvPr/>
        </p:nvSpPr>
        <p:spPr>
          <a:xfrm>
            <a:off x="3476625" y="2563812"/>
            <a:ext cx="109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Staffa sx</a:t>
            </a:r>
          </a:p>
        </p:txBody>
      </p:sp>
      <p:grpSp>
        <p:nvGrpSpPr>
          <p:cNvPr id="15" name="Gruppo 14">
            <a:extLst>
              <a:ext uri="{FF2B5EF4-FFF2-40B4-BE49-F238E27FC236}">
                <a16:creationId xmlns:a16="http://schemas.microsoft.com/office/drawing/2014/main" id="{9E34DCF1-55F2-6A44-DD18-42425CA254A7}"/>
              </a:ext>
            </a:extLst>
          </p:cNvPr>
          <p:cNvGrpSpPr/>
          <p:nvPr/>
        </p:nvGrpSpPr>
        <p:grpSpPr>
          <a:xfrm>
            <a:off x="9507793" y="1351279"/>
            <a:ext cx="2389190" cy="1226641"/>
            <a:chOff x="6703219" y="3764489"/>
            <a:chExt cx="3822436" cy="2047875"/>
          </a:xfrm>
        </p:grpSpPr>
        <p:pic>
          <p:nvPicPr>
            <p:cNvPr id="12" name="Immagine 11" descr="Immagine che contiene cerchio, diagramma, linea, Diagramma&#10;&#10;Descrizione generata automaticamente">
              <a:extLst>
                <a:ext uri="{FF2B5EF4-FFF2-40B4-BE49-F238E27FC236}">
                  <a16:creationId xmlns:a16="http://schemas.microsoft.com/office/drawing/2014/main" id="{37F81EBE-744F-AC9D-CF38-7091A2A35415}"/>
                </a:ext>
              </a:extLst>
            </p:cNvPr>
            <p:cNvPicPr>
              <a:picLocks noChangeAspect="1"/>
            </p:cNvPicPr>
            <p:nvPr/>
          </p:nvPicPr>
          <p:blipFill>
            <a:blip r:embed="rId3"/>
            <a:stretch>
              <a:fillRect/>
            </a:stretch>
          </p:blipFill>
          <p:spPr>
            <a:xfrm>
              <a:off x="6703219" y="3764489"/>
              <a:ext cx="2076450" cy="2047875"/>
            </a:xfrm>
            <a:prstGeom prst="rect">
              <a:avLst/>
            </a:prstGeom>
          </p:spPr>
        </p:pic>
        <p:pic>
          <p:nvPicPr>
            <p:cNvPr id="13" name="Immagine 12" descr="Immagine che contiene Carattere, linea, tipografia, design&#10;&#10;Descrizione generata automaticamente">
              <a:extLst>
                <a:ext uri="{FF2B5EF4-FFF2-40B4-BE49-F238E27FC236}">
                  <a16:creationId xmlns:a16="http://schemas.microsoft.com/office/drawing/2014/main" id="{A2B66398-18F7-D89C-2D77-FAC10FE325E7}"/>
                </a:ext>
              </a:extLst>
            </p:cNvPr>
            <p:cNvPicPr>
              <a:picLocks noChangeAspect="1"/>
            </p:cNvPicPr>
            <p:nvPr/>
          </p:nvPicPr>
          <p:blipFill>
            <a:blip r:embed="rId4"/>
            <a:stretch>
              <a:fillRect/>
            </a:stretch>
          </p:blipFill>
          <p:spPr>
            <a:xfrm>
              <a:off x="9011180" y="4497915"/>
              <a:ext cx="1514475" cy="581025"/>
            </a:xfrm>
            <a:prstGeom prst="rect">
              <a:avLst/>
            </a:prstGeom>
          </p:spPr>
        </p:pic>
      </p:gr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5E7B8525-8B8A-BABE-2512-89CF9CEC5E80}"/>
                  </a:ext>
                </a:extLst>
              </p:cNvPr>
              <p:cNvSpPr txBox="1"/>
              <p:nvPr/>
            </p:nvSpPr>
            <p:spPr>
              <a:xfrm>
                <a:off x="511394" y="892510"/>
                <a:ext cx="3559277" cy="3139321"/>
              </a:xfrm>
              <a:prstGeom prst="rect">
                <a:avLst/>
              </a:prstGeom>
              <a:noFill/>
            </p:spPr>
            <p:txBody>
              <a:bodyPr wrap="square" rtlCol="0">
                <a:spAutoFit/>
              </a:bodyPr>
              <a:lstStyle/>
              <a:p>
                <a:pPr algn="just"/>
                <a:r>
                  <a:rPr lang="it-IT"/>
                  <a:t>Modelliamo la cedevolezza dei vincoli attraverso due molle. Con ipotesi di carico centrale,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2</m:t>
                        </m:r>
                      </m:sub>
                    </m:sSub>
                  </m:oMath>
                </a14:m>
                <a:r>
                  <a:rPr lang="it-IT"/>
                  <a:t>. Le due molle hanno, quindi, stessa rigidezza, che calcoliamo come la rigidezza equivalente del bullone.</a:t>
                </a:r>
              </a:p>
              <a:p>
                <a:pPr algn="just"/>
                <a:endParaRPr lang="it-IT"/>
              </a:p>
              <a:p>
                <a:pPr algn="just"/>
                <a:r>
                  <a:rPr lang="it-IT"/>
                  <a:t>Ipotizziamo una deformata del bullone in questione come di seguito. </a:t>
                </a:r>
              </a:p>
            </p:txBody>
          </p:sp>
        </mc:Choice>
        <mc:Fallback xmlns="">
          <p:sp>
            <p:nvSpPr>
              <p:cNvPr id="16" name="CasellaDiTesto 15">
                <a:extLst>
                  <a:ext uri="{FF2B5EF4-FFF2-40B4-BE49-F238E27FC236}">
                    <a16:creationId xmlns:a16="http://schemas.microsoft.com/office/drawing/2014/main" id="{5E7B8525-8B8A-BABE-2512-89CF9CEC5E80}"/>
                  </a:ext>
                </a:extLst>
              </p:cNvPr>
              <p:cNvSpPr txBox="1">
                <a:spLocks noRot="1" noChangeAspect="1" noMove="1" noResize="1" noEditPoints="1" noAdjustHandles="1" noChangeArrowheads="1" noChangeShapeType="1" noTextEdit="1"/>
              </p:cNvSpPr>
              <p:nvPr/>
            </p:nvSpPr>
            <p:spPr>
              <a:xfrm>
                <a:off x="511394" y="892510"/>
                <a:ext cx="3559277" cy="3139321"/>
              </a:xfrm>
              <a:prstGeom prst="rect">
                <a:avLst/>
              </a:prstGeom>
              <a:blipFill>
                <a:blip r:embed="rId5"/>
                <a:stretch>
                  <a:fillRect l="-1541" t="-971" r="-1370"/>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BCAB4AE7-2406-8E68-88E5-809C010DF9CA}"/>
              </a:ext>
            </a:extLst>
          </p:cNvPr>
          <p:cNvPicPr>
            <a:picLocks noChangeAspect="1"/>
          </p:cNvPicPr>
          <p:nvPr/>
        </p:nvPicPr>
        <p:blipFill>
          <a:blip r:embed="rId6"/>
          <a:stretch>
            <a:fillRect/>
          </a:stretch>
        </p:blipFill>
        <p:spPr>
          <a:xfrm>
            <a:off x="4327320" y="1163907"/>
            <a:ext cx="4923824" cy="1703021"/>
          </a:xfrm>
          <a:prstGeom prst="rect">
            <a:avLst/>
          </a:prstGeom>
        </p:spPr>
      </p:pic>
      <p:grpSp>
        <p:nvGrpSpPr>
          <p:cNvPr id="23" name="Gruppo 22">
            <a:extLst>
              <a:ext uri="{FF2B5EF4-FFF2-40B4-BE49-F238E27FC236}">
                <a16:creationId xmlns:a16="http://schemas.microsoft.com/office/drawing/2014/main" id="{8722AD3C-BCA1-4EDC-4E35-C24A79D36C34}"/>
              </a:ext>
            </a:extLst>
          </p:cNvPr>
          <p:cNvGrpSpPr/>
          <p:nvPr/>
        </p:nvGrpSpPr>
        <p:grpSpPr>
          <a:xfrm>
            <a:off x="5621335" y="3726045"/>
            <a:ext cx="5329035" cy="1842678"/>
            <a:chOff x="6410632" y="3765488"/>
            <a:chExt cx="5329035" cy="1842678"/>
          </a:xfrm>
        </p:grpSpPr>
        <p:pic>
          <p:nvPicPr>
            <p:cNvPr id="17" name="Immagine 16">
              <a:extLst>
                <a:ext uri="{FF2B5EF4-FFF2-40B4-BE49-F238E27FC236}">
                  <a16:creationId xmlns:a16="http://schemas.microsoft.com/office/drawing/2014/main" id="{9DA6FDCC-F9DD-B866-E81E-4A532802D08F}"/>
                </a:ext>
              </a:extLst>
            </p:cNvPr>
            <p:cNvPicPr>
              <a:picLocks noChangeAspect="1"/>
            </p:cNvPicPr>
            <p:nvPr/>
          </p:nvPicPr>
          <p:blipFill>
            <a:blip r:embed="rId7"/>
            <a:stretch>
              <a:fillRect/>
            </a:stretch>
          </p:blipFill>
          <p:spPr>
            <a:xfrm>
              <a:off x="6704075" y="3765488"/>
              <a:ext cx="5035592" cy="1842678"/>
            </a:xfrm>
            <a:prstGeom prst="rect">
              <a:avLst/>
            </a:prstGeom>
          </p:spPr>
        </p:pic>
        <p:cxnSp>
          <p:nvCxnSpPr>
            <p:cNvPr id="22" name="Connettore 2 21">
              <a:extLst>
                <a:ext uri="{FF2B5EF4-FFF2-40B4-BE49-F238E27FC236}">
                  <a16:creationId xmlns:a16="http://schemas.microsoft.com/office/drawing/2014/main" id="{0FB74CFF-3BDB-8BE6-959D-F81EC5AC30D4}"/>
                </a:ext>
              </a:extLst>
            </p:cNvPr>
            <p:cNvCxnSpPr/>
            <p:nvPr/>
          </p:nvCxnSpPr>
          <p:spPr>
            <a:xfrm>
              <a:off x="6410632" y="5496232"/>
              <a:ext cx="29344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pic>
        <p:nvPicPr>
          <p:cNvPr id="8" name="Immagine 7">
            <a:extLst>
              <a:ext uri="{FF2B5EF4-FFF2-40B4-BE49-F238E27FC236}">
                <a16:creationId xmlns:a16="http://schemas.microsoft.com/office/drawing/2014/main" id="{8E4E6439-E4CB-5227-0A12-25B216FB9193}"/>
              </a:ext>
            </a:extLst>
          </p:cNvPr>
          <p:cNvPicPr>
            <a:picLocks noChangeAspect="1"/>
          </p:cNvPicPr>
          <p:nvPr/>
        </p:nvPicPr>
        <p:blipFill>
          <a:blip r:embed="rId8"/>
          <a:stretch>
            <a:fillRect/>
          </a:stretch>
        </p:blipFill>
        <p:spPr>
          <a:xfrm>
            <a:off x="571518" y="4142045"/>
            <a:ext cx="4113825" cy="1704993"/>
          </a:xfrm>
          <a:prstGeom prst="rect">
            <a:avLst/>
          </a:prstGeom>
        </p:spPr>
      </p:pic>
    </p:spTree>
    <p:extLst>
      <p:ext uri="{BB962C8B-B14F-4D97-AF65-F5344CB8AC3E}">
        <p14:creationId xmlns:p14="http://schemas.microsoft.com/office/powerpoint/2010/main" val="324665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Condizioni al contorno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B742C53-2255-C709-EC63-2CE0C34106A1}"/>
              </a:ext>
            </a:extLst>
          </p:cNvPr>
          <p:cNvSpPr txBox="1"/>
          <p:nvPr/>
        </p:nvSpPr>
        <p:spPr>
          <a:xfrm>
            <a:off x="1603374" y="1124478"/>
            <a:ext cx="8995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000"/>
              <a:t>FORZE AGENTI SUL SISTEMA</a:t>
            </a:r>
          </a:p>
        </p:txBody>
      </p:sp>
      <p:sp>
        <p:nvSpPr>
          <p:cNvPr id="7" name="CasellaDiTesto 6">
            <a:extLst>
              <a:ext uri="{FF2B5EF4-FFF2-40B4-BE49-F238E27FC236}">
                <a16:creationId xmlns:a16="http://schemas.microsoft.com/office/drawing/2014/main" id="{A1C7B23D-AC29-B533-DB8E-22D815EABBB7}"/>
              </a:ext>
            </a:extLst>
          </p:cNvPr>
          <p:cNvSpPr txBox="1"/>
          <p:nvPr/>
        </p:nvSpPr>
        <p:spPr>
          <a:xfrm>
            <a:off x="1349374" y="1791228"/>
            <a:ext cx="3471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t>IN FRENATA/ACCELERAZIONE</a:t>
            </a:r>
          </a:p>
        </p:txBody>
      </p:sp>
      <p:sp>
        <p:nvSpPr>
          <p:cNvPr id="8" name="CasellaDiTesto 7">
            <a:extLst>
              <a:ext uri="{FF2B5EF4-FFF2-40B4-BE49-F238E27FC236}">
                <a16:creationId xmlns:a16="http://schemas.microsoft.com/office/drawing/2014/main" id="{D40AA67C-2965-964F-84E3-EA500E9EE47F}"/>
              </a:ext>
            </a:extLst>
          </p:cNvPr>
          <p:cNvSpPr txBox="1"/>
          <p:nvPr/>
        </p:nvSpPr>
        <p:spPr>
          <a:xfrm>
            <a:off x="7043207" y="1791227"/>
            <a:ext cx="3471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t>IN CURVA  </a:t>
            </a:r>
          </a:p>
        </p:txBody>
      </p:sp>
      <p:grpSp>
        <p:nvGrpSpPr>
          <p:cNvPr id="18" name="Gruppo 17">
            <a:extLst>
              <a:ext uri="{FF2B5EF4-FFF2-40B4-BE49-F238E27FC236}">
                <a16:creationId xmlns:a16="http://schemas.microsoft.com/office/drawing/2014/main" id="{D3C636A1-63A5-9286-D7E2-12C7414826B0}"/>
              </a:ext>
            </a:extLst>
          </p:cNvPr>
          <p:cNvGrpSpPr/>
          <p:nvPr/>
        </p:nvGrpSpPr>
        <p:grpSpPr>
          <a:xfrm>
            <a:off x="1260475" y="2237318"/>
            <a:ext cx="9670522" cy="3304116"/>
            <a:chOff x="1260475" y="2237318"/>
            <a:chExt cx="9670522" cy="3304116"/>
          </a:xfrm>
        </p:grpSpPr>
        <p:pic>
          <p:nvPicPr>
            <p:cNvPr id="9" name="Immagine 8" descr="Immagine che contiene diagramma, schizzo, disegno, linea&#10;&#10;Descrizione generata automaticamente">
              <a:extLst>
                <a:ext uri="{FF2B5EF4-FFF2-40B4-BE49-F238E27FC236}">
                  <a16:creationId xmlns:a16="http://schemas.microsoft.com/office/drawing/2014/main" id="{89106014-3EBF-D7A6-E597-0B1DF0901BEC}"/>
                </a:ext>
              </a:extLst>
            </p:cNvPr>
            <p:cNvPicPr>
              <a:picLocks noChangeAspect="1"/>
            </p:cNvPicPr>
            <p:nvPr/>
          </p:nvPicPr>
          <p:blipFill>
            <a:blip r:embed="rId3"/>
            <a:stretch>
              <a:fillRect/>
            </a:stretch>
          </p:blipFill>
          <p:spPr>
            <a:xfrm>
              <a:off x="6796088" y="2237318"/>
              <a:ext cx="4134909" cy="3304116"/>
            </a:xfrm>
            <a:prstGeom prst="rect">
              <a:avLst/>
            </a:prstGeom>
          </p:spPr>
        </p:pic>
        <p:cxnSp>
          <p:nvCxnSpPr>
            <p:cNvPr id="11" name="Connettore diritto 10">
              <a:extLst>
                <a:ext uri="{FF2B5EF4-FFF2-40B4-BE49-F238E27FC236}">
                  <a16:creationId xmlns:a16="http://schemas.microsoft.com/office/drawing/2014/main" id="{3B61D060-68E8-DB77-912A-565EC59C1770}"/>
                </a:ext>
              </a:extLst>
            </p:cNvPr>
            <p:cNvCxnSpPr/>
            <p:nvPr/>
          </p:nvCxnSpPr>
          <p:spPr>
            <a:xfrm>
              <a:off x="6908800" y="3799840"/>
              <a:ext cx="178816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7" name="Gruppo 16">
              <a:extLst>
                <a:ext uri="{FF2B5EF4-FFF2-40B4-BE49-F238E27FC236}">
                  <a16:creationId xmlns:a16="http://schemas.microsoft.com/office/drawing/2014/main" id="{2D641A78-92EB-3814-77AE-311C0FEC0F66}"/>
                </a:ext>
              </a:extLst>
            </p:cNvPr>
            <p:cNvGrpSpPr/>
            <p:nvPr/>
          </p:nvGrpSpPr>
          <p:grpSpPr>
            <a:xfrm>
              <a:off x="1260475" y="2423584"/>
              <a:ext cx="4135967" cy="3058583"/>
              <a:chOff x="1260475" y="2423584"/>
              <a:chExt cx="4135967" cy="3058583"/>
            </a:xfrm>
          </p:grpSpPr>
          <p:pic>
            <p:nvPicPr>
              <p:cNvPr id="6" name="Immagine 5" descr="Immagine che contiene schizzo, disegno, diagramma, cartone animato&#10;&#10;Descrizione generata automaticamente">
                <a:extLst>
                  <a:ext uri="{FF2B5EF4-FFF2-40B4-BE49-F238E27FC236}">
                    <a16:creationId xmlns:a16="http://schemas.microsoft.com/office/drawing/2014/main" id="{650BC370-9999-A148-6204-6D6A1E77DA40}"/>
                  </a:ext>
                </a:extLst>
              </p:cNvPr>
              <p:cNvPicPr>
                <a:picLocks noChangeAspect="1"/>
              </p:cNvPicPr>
              <p:nvPr/>
            </p:nvPicPr>
            <p:blipFill>
              <a:blip r:embed="rId4"/>
              <a:stretch>
                <a:fillRect/>
              </a:stretch>
            </p:blipFill>
            <p:spPr>
              <a:xfrm>
                <a:off x="1260475" y="2423584"/>
                <a:ext cx="4135967" cy="3058583"/>
              </a:xfrm>
              <a:prstGeom prst="rect">
                <a:avLst/>
              </a:prstGeom>
            </p:spPr>
          </p:pic>
          <p:cxnSp>
            <p:nvCxnSpPr>
              <p:cNvPr id="12" name="Connettore diritto 11">
                <a:extLst>
                  <a:ext uri="{FF2B5EF4-FFF2-40B4-BE49-F238E27FC236}">
                    <a16:creationId xmlns:a16="http://schemas.microsoft.com/office/drawing/2014/main" id="{A7096B6B-0852-183D-4254-62BE80B8340E}"/>
                  </a:ext>
                </a:extLst>
              </p:cNvPr>
              <p:cNvCxnSpPr>
                <a:cxnSpLocks/>
              </p:cNvCxnSpPr>
              <p:nvPr/>
            </p:nvCxnSpPr>
            <p:spPr>
              <a:xfrm>
                <a:off x="3799840" y="3027680"/>
                <a:ext cx="142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Connettore diritto 13">
                <a:extLst>
                  <a:ext uri="{FF2B5EF4-FFF2-40B4-BE49-F238E27FC236}">
                    <a16:creationId xmlns:a16="http://schemas.microsoft.com/office/drawing/2014/main" id="{D804D7D8-CBCC-030D-B4C3-4E10ACB43F43}"/>
                  </a:ext>
                </a:extLst>
              </p:cNvPr>
              <p:cNvCxnSpPr>
                <a:cxnSpLocks/>
              </p:cNvCxnSpPr>
              <p:nvPr/>
            </p:nvCxnSpPr>
            <p:spPr>
              <a:xfrm>
                <a:off x="3799840" y="3200400"/>
                <a:ext cx="36576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4714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Condizioni al contorno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B742C53-2255-C709-EC63-2CE0C34106A1}"/>
              </a:ext>
            </a:extLst>
          </p:cNvPr>
          <p:cNvSpPr txBox="1"/>
          <p:nvPr/>
        </p:nvSpPr>
        <p:spPr>
          <a:xfrm>
            <a:off x="1603374" y="1124478"/>
            <a:ext cx="8995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000"/>
              <a:t>FORZE AGENTI SUL SISTEMA</a:t>
            </a:r>
          </a:p>
        </p:txBody>
      </p:sp>
      <p:sp>
        <p:nvSpPr>
          <p:cNvPr id="15" name="CasellaDiTesto 14">
            <a:extLst>
              <a:ext uri="{FF2B5EF4-FFF2-40B4-BE49-F238E27FC236}">
                <a16:creationId xmlns:a16="http://schemas.microsoft.com/office/drawing/2014/main" id="{FA3327E1-7D0E-F377-6085-D918EAC7BB1F}"/>
              </a:ext>
            </a:extLst>
          </p:cNvPr>
          <p:cNvSpPr txBox="1"/>
          <p:nvPr/>
        </p:nvSpPr>
        <p:spPr>
          <a:xfrm>
            <a:off x="833120" y="1819423"/>
            <a:ext cx="3471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t>IN FRENATA/ACCELERAZIONE</a:t>
            </a:r>
          </a:p>
        </p:txBody>
      </p:sp>
      <p:sp>
        <p:nvSpPr>
          <p:cNvPr id="19" name="CasellaDiTesto 18">
            <a:extLst>
              <a:ext uri="{FF2B5EF4-FFF2-40B4-BE49-F238E27FC236}">
                <a16:creationId xmlns:a16="http://schemas.microsoft.com/office/drawing/2014/main" id="{2AFE1DEE-0D7A-044D-ECD5-18395CFAF22F}"/>
              </a:ext>
            </a:extLst>
          </p:cNvPr>
          <p:cNvSpPr txBox="1"/>
          <p:nvPr/>
        </p:nvSpPr>
        <p:spPr>
          <a:xfrm>
            <a:off x="833120" y="2397760"/>
            <a:ext cx="10688320" cy="2585323"/>
          </a:xfrm>
          <a:prstGeom prst="rect">
            <a:avLst/>
          </a:prstGeom>
          <a:noFill/>
        </p:spPr>
        <p:txBody>
          <a:bodyPr wrap="square" rtlCol="0">
            <a:spAutoFit/>
          </a:bodyPr>
          <a:lstStyle/>
          <a:p>
            <a:pPr algn="just"/>
            <a:r>
              <a:rPr lang="it-IT"/>
              <a:t>Si considera una massa che grava sulla staffa pari a 28.8 Kg , equivalente al peso del motore, perché, si suppone che il resto dell’inerzia si scarichi sul telaio e sulle sospensioni.</a:t>
            </a:r>
          </a:p>
          <a:p>
            <a:pPr algn="just"/>
            <a:endParaRPr lang="it-IT"/>
          </a:p>
          <a:p>
            <a:pPr algn="just"/>
            <a:r>
              <a:rPr lang="it-IT"/>
              <a:t>Per quanto riguarda l’accelerazione: si considera una velocità della moto compresa tra 20-100 Km/h in condizioni di utilizzo standard. Solitamente il passaggio da 0 a 100 Km/h si compie in 4/5 secondi.</a:t>
            </a:r>
          </a:p>
          <a:p>
            <a:pPr algn="just"/>
            <a:r>
              <a:rPr lang="it-IT"/>
              <a:t>Considerando la condizione peggiore si ha che l’accelerazione massima sarà pari a circa 7 m/s^2.</a:t>
            </a:r>
          </a:p>
          <a:p>
            <a:pPr algn="just"/>
            <a:endParaRPr lang="it-IT"/>
          </a:p>
          <a:p>
            <a:pPr algn="just"/>
            <a:r>
              <a:rPr lang="it-IT"/>
              <a:t>Di conseguenza si ha che  il modulo della forza massima che si scarica sul baricentro del motore, in condizioni di accelerazione massima oppure decelerazione massima (frenata), sarà pari a:</a:t>
            </a:r>
          </a:p>
        </p:txBody>
      </p: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EC007CDD-FBFA-9351-9567-6686F8477EE2}"/>
                  </a:ext>
                </a:extLst>
              </p:cNvPr>
              <p:cNvSpPr txBox="1"/>
              <p:nvPr/>
            </p:nvSpPr>
            <p:spPr>
              <a:xfrm>
                <a:off x="4470400" y="5261156"/>
                <a:ext cx="3114892" cy="370614"/>
              </a:xfrm>
              <a:prstGeom prst="rect">
                <a:avLst/>
              </a:prstGeom>
              <a:noFill/>
            </p:spPr>
            <p:txBody>
              <a:bodyPr wrap="none" lIns="0" tIns="0" rIns="0" bIns="0" rtlCol="0">
                <a:spAutoFit/>
              </a:bodyPr>
              <a:lstStyle/>
              <a:p>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𝑚𝑎𝑥</m:t>
                        </m:r>
                      </m:sub>
                    </m:sSub>
                    <m:r>
                      <a:rPr lang="it-IT" b="0" i="1" smtClean="0">
                        <a:latin typeface="Cambria Math" panose="02040503050406030204" pitchFamily="18" charset="0"/>
                      </a:rPr>
                      <m:t>=28.8 </m:t>
                    </m:r>
                    <m:r>
                      <a:rPr lang="it-IT" b="0" i="1" smtClean="0">
                        <a:latin typeface="Cambria Math" panose="02040503050406030204" pitchFamily="18" charset="0"/>
                      </a:rPr>
                      <m:t>𝐾𝑔</m:t>
                    </m:r>
                    <m:r>
                      <a:rPr lang="it-IT" b="0" i="1" smtClean="0">
                        <a:latin typeface="Cambria Math" panose="02040503050406030204" pitchFamily="18" charset="0"/>
                      </a:rPr>
                      <m:t> ∗7</m:t>
                    </m:r>
                    <m:f>
                      <m:fPr>
                        <m:ctrlPr>
                          <a:rPr lang="it-IT" b="0" i="1" smtClean="0">
                            <a:latin typeface="Cambria Math" panose="02040503050406030204" pitchFamily="18" charset="0"/>
                          </a:rPr>
                        </m:ctrlPr>
                      </m:fPr>
                      <m:num>
                        <m:r>
                          <a:rPr lang="it-IT" b="0" i="1" smtClean="0">
                            <a:latin typeface="Cambria Math" panose="02040503050406030204" pitchFamily="18" charset="0"/>
                          </a:rPr>
                          <m:t>𝑚</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𝑠</m:t>
                            </m:r>
                          </m:e>
                          <m:sup>
                            <m:r>
                              <a:rPr lang="it-IT" b="0" i="1" smtClean="0">
                                <a:latin typeface="Cambria Math" panose="02040503050406030204" pitchFamily="18" charset="0"/>
                              </a:rPr>
                              <m:t>2</m:t>
                            </m:r>
                          </m:sup>
                        </m:sSup>
                      </m:den>
                    </m:f>
                    <m:r>
                      <a:rPr lang="it-IT" b="0" i="0" smtClean="0">
                        <a:latin typeface="Cambria Math" panose="02040503050406030204" pitchFamily="18" charset="0"/>
                      </a:rPr>
                      <m:t>=200 </m:t>
                    </m:r>
                    <m:r>
                      <m:rPr>
                        <m:sty m:val="p"/>
                      </m:rPr>
                      <a:rPr lang="it-IT" b="0" i="0" smtClean="0">
                        <a:latin typeface="Cambria Math" panose="02040503050406030204" pitchFamily="18" charset="0"/>
                      </a:rPr>
                      <m:t>N</m:t>
                    </m:r>
                  </m:oMath>
                </a14:m>
                <a:r>
                  <a:rPr lang="it-IT"/>
                  <a:t> </a:t>
                </a:r>
              </a:p>
            </p:txBody>
          </p:sp>
        </mc:Choice>
        <mc:Fallback xmlns="">
          <p:sp>
            <p:nvSpPr>
              <p:cNvPr id="21" name="CasellaDiTesto 20">
                <a:extLst>
                  <a:ext uri="{FF2B5EF4-FFF2-40B4-BE49-F238E27FC236}">
                    <a16:creationId xmlns:a16="http://schemas.microsoft.com/office/drawing/2014/main" id="{EC007CDD-FBFA-9351-9567-6686F8477EE2}"/>
                  </a:ext>
                </a:extLst>
              </p:cNvPr>
              <p:cNvSpPr txBox="1">
                <a:spLocks noRot="1" noChangeAspect="1" noMove="1" noResize="1" noEditPoints="1" noAdjustHandles="1" noChangeArrowheads="1" noChangeShapeType="1" noTextEdit="1"/>
              </p:cNvSpPr>
              <p:nvPr/>
            </p:nvSpPr>
            <p:spPr>
              <a:xfrm>
                <a:off x="4470400" y="5261156"/>
                <a:ext cx="3114892" cy="370614"/>
              </a:xfrm>
              <a:prstGeom prst="rect">
                <a:avLst/>
              </a:prstGeom>
              <a:blipFill>
                <a:blip r:embed="rId3"/>
                <a:stretch>
                  <a:fillRect l="-2544" r="-391" b="-11475"/>
                </a:stretch>
              </a:blipFill>
            </p:spPr>
            <p:txBody>
              <a:bodyPr/>
              <a:lstStyle/>
              <a:p>
                <a:r>
                  <a:rPr lang="en-US">
                    <a:noFill/>
                  </a:rPr>
                  <a:t> </a:t>
                </a:r>
              </a:p>
            </p:txBody>
          </p:sp>
        </mc:Fallback>
      </mc:AlternateContent>
    </p:spTree>
    <p:extLst>
      <p:ext uri="{BB962C8B-B14F-4D97-AF65-F5344CB8AC3E}">
        <p14:creationId xmlns:p14="http://schemas.microsoft.com/office/powerpoint/2010/main" val="1067834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Obiettivo Progettuale</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A4BFF5AC-CAF6-2C31-F6D2-0AC781C9F699}"/>
              </a:ext>
            </a:extLst>
          </p:cNvPr>
          <p:cNvSpPr txBox="1"/>
          <p:nvPr/>
        </p:nvSpPr>
        <p:spPr>
          <a:xfrm>
            <a:off x="830035" y="1020535"/>
            <a:ext cx="1070065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a:cs typeface="Arial" panose="020B0604020202020204" pitchFamily="34" charset="0"/>
              </a:rPr>
              <a:t>Partendo dal componente (staffa sx) rotto, a nostra disposizione, si realizza il modello FEM, al fine di stabilire la condizione critica di rottura più probabile tramite un’analisi statica e proporre una soluzione ottimizzata tramite un’analisi topografica. </a:t>
            </a:r>
          </a:p>
        </p:txBody>
      </p:sp>
      <p:sp>
        <p:nvSpPr>
          <p:cNvPr id="7" name="Freccia a destra 6">
            <a:extLst>
              <a:ext uri="{FF2B5EF4-FFF2-40B4-BE49-F238E27FC236}">
                <a16:creationId xmlns:a16="http://schemas.microsoft.com/office/drawing/2014/main" id="{8A7BBC3C-A854-2E3E-C153-2A5F1C6BE6A5}"/>
              </a:ext>
            </a:extLst>
          </p:cNvPr>
          <p:cNvSpPr/>
          <p:nvPr/>
        </p:nvSpPr>
        <p:spPr>
          <a:xfrm>
            <a:off x="5497382" y="3429000"/>
            <a:ext cx="772885" cy="522514"/>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6279818D-5EC7-944E-B0BA-80011E7A88F0}"/>
              </a:ext>
            </a:extLst>
          </p:cNvPr>
          <p:cNvPicPr>
            <a:picLocks noChangeAspect="1"/>
          </p:cNvPicPr>
          <p:nvPr/>
        </p:nvPicPr>
        <p:blipFill>
          <a:blip r:embed="rId3"/>
          <a:stretch>
            <a:fillRect/>
          </a:stretch>
        </p:blipFill>
        <p:spPr>
          <a:xfrm>
            <a:off x="6572996" y="2094421"/>
            <a:ext cx="4356429" cy="3428320"/>
          </a:xfrm>
          <a:prstGeom prst="rect">
            <a:avLst/>
          </a:prstGeom>
        </p:spPr>
      </p:pic>
      <p:pic>
        <p:nvPicPr>
          <p:cNvPr id="14" name="Immagine 13">
            <a:extLst>
              <a:ext uri="{FF2B5EF4-FFF2-40B4-BE49-F238E27FC236}">
                <a16:creationId xmlns:a16="http://schemas.microsoft.com/office/drawing/2014/main" id="{01E5284A-77D0-57DB-50A2-B2DCF9C6AE2E}"/>
              </a:ext>
            </a:extLst>
          </p:cNvPr>
          <p:cNvPicPr>
            <a:picLocks noChangeAspect="1"/>
          </p:cNvPicPr>
          <p:nvPr/>
        </p:nvPicPr>
        <p:blipFill>
          <a:blip r:embed="rId4"/>
          <a:stretch>
            <a:fillRect/>
          </a:stretch>
        </p:blipFill>
        <p:spPr>
          <a:xfrm rot="21336531">
            <a:off x="6541627" y="1784905"/>
            <a:ext cx="4239077" cy="4047353"/>
          </a:xfrm>
          <a:prstGeom prst="rect">
            <a:avLst/>
          </a:prstGeom>
        </p:spPr>
      </p:pic>
      <p:pic>
        <p:nvPicPr>
          <p:cNvPr id="8" name="Immagine 7" descr="Immagine che contiene oggetti in metallo, leva, Ferramenta, metallo&#10;&#10;Descrizione generata automaticamente">
            <a:extLst>
              <a:ext uri="{FF2B5EF4-FFF2-40B4-BE49-F238E27FC236}">
                <a16:creationId xmlns:a16="http://schemas.microsoft.com/office/drawing/2014/main" id="{6A38D700-D155-C743-728B-2AF0692DC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25981">
            <a:off x="413533" y="996094"/>
            <a:ext cx="4939638" cy="3706869"/>
          </a:xfrm>
          <a:prstGeom prst="rect">
            <a:avLst/>
          </a:prstGeom>
        </p:spPr>
      </p:pic>
      <p:pic>
        <p:nvPicPr>
          <p:cNvPr id="11" name="Immagine 10" descr="Immagine che contiene oggetti in metallo, leva, strumento, Ferramenta&#10;&#10;Descrizione generata automaticamente">
            <a:extLst>
              <a:ext uri="{FF2B5EF4-FFF2-40B4-BE49-F238E27FC236}">
                <a16:creationId xmlns:a16="http://schemas.microsoft.com/office/drawing/2014/main" id="{5FF7C2B6-28AC-761F-EF62-42375A8C67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636647"/>
            <a:ext cx="5322168" cy="3993932"/>
          </a:xfrm>
          <a:prstGeom prst="rect">
            <a:avLst/>
          </a:prstGeom>
        </p:spPr>
      </p:pic>
    </p:spTree>
    <p:extLst>
      <p:ext uri="{BB962C8B-B14F-4D97-AF65-F5344CB8AC3E}">
        <p14:creationId xmlns:p14="http://schemas.microsoft.com/office/powerpoint/2010/main" val="69246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Condizioni al contorno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B742C53-2255-C709-EC63-2CE0C34106A1}"/>
              </a:ext>
            </a:extLst>
          </p:cNvPr>
          <p:cNvSpPr txBox="1"/>
          <p:nvPr/>
        </p:nvSpPr>
        <p:spPr>
          <a:xfrm>
            <a:off x="1603374" y="1124478"/>
            <a:ext cx="8995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000"/>
              <a:t>FORZE AGENTI SUL SISTEMA</a:t>
            </a:r>
          </a:p>
        </p:txBody>
      </p:sp>
      <p:sp>
        <p:nvSpPr>
          <p:cNvPr id="15" name="CasellaDiTesto 14">
            <a:extLst>
              <a:ext uri="{FF2B5EF4-FFF2-40B4-BE49-F238E27FC236}">
                <a16:creationId xmlns:a16="http://schemas.microsoft.com/office/drawing/2014/main" id="{FA3327E1-7D0E-F377-6085-D918EAC7BB1F}"/>
              </a:ext>
            </a:extLst>
          </p:cNvPr>
          <p:cNvSpPr txBox="1"/>
          <p:nvPr/>
        </p:nvSpPr>
        <p:spPr>
          <a:xfrm>
            <a:off x="-316866" y="1819423"/>
            <a:ext cx="3471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t>IN CURVA</a:t>
            </a:r>
          </a:p>
        </p:txBody>
      </p:sp>
      <p:sp>
        <p:nvSpPr>
          <p:cNvPr id="6" name="CasellaDiTesto 5">
            <a:extLst>
              <a:ext uri="{FF2B5EF4-FFF2-40B4-BE49-F238E27FC236}">
                <a16:creationId xmlns:a16="http://schemas.microsoft.com/office/drawing/2014/main" id="{79A73441-A322-86EF-FD3B-E25352557837}"/>
              </a:ext>
            </a:extLst>
          </p:cNvPr>
          <p:cNvSpPr txBox="1"/>
          <p:nvPr/>
        </p:nvSpPr>
        <p:spPr>
          <a:xfrm>
            <a:off x="772160" y="2514368"/>
            <a:ext cx="3302000" cy="2308324"/>
          </a:xfrm>
          <a:prstGeom prst="rect">
            <a:avLst/>
          </a:prstGeom>
          <a:noFill/>
        </p:spPr>
        <p:txBody>
          <a:bodyPr wrap="square" rtlCol="0">
            <a:spAutoFit/>
          </a:bodyPr>
          <a:lstStyle/>
          <a:p>
            <a:pPr algn="just"/>
            <a:r>
              <a:rPr lang="it-IT"/>
              <a:t>Per il calcolo della forza centrifuga, si considera il seguente procedimento.</a:t>
            </a:r>
          </a:p>
          <a:p>
            <a:pPr algn="just"/>
            <a:endParaRPr lang="it-IT"/>
          </a:p>
          <a:p>
            <a:r>
              <a:rPr lang="it-IT"/>
              <a:t>Si ipotizza l’angolo di rollio e si ottiene il raggio di curvatura della curva. </a:t>
            </a:r>
          </a:p>
          <a:p>
            <a:endParaRPr lang="it-IT"/>
          </a:p>
        </p:txBody>
      </p:sp>
      <p:pic>
        <p:nvPicPr>
          <p:cNvPr id="8" name="Immagine 7">
            <a:extLst>
              <a:ext uri="{FF2B5EF4-FFF2-40B4-BE49-F238E27FC236}">
                <a16:creationId xmlns:a16="http://schemas.microsoft.com/office/drawing/2014/main" id="{6EE12B2E-09C6-6C25-C93F-8C63FD4322E5}"/>
              </a:ext>
            </a:extLst>
          </p:cNvPr>
          <p:cNvPicPr>
            <a:picLocks noChangeAspect="1"/>
          </p:cNvPicPr>
          <p:nvPr/>
        </p:nvPicPr>
        <p:blipFill rotWithShape="1">
          <a:blip r:embed="rId3"/>
          <a:srcRect r="711" b="7213"/>
          <a:stretch/>
        </p:blipFill>
        <p:spPr>
          <a:xfrm>
            <a:off x="4653969" y="1819423"/>
            <a:ext cx="5945238" cy="3380441"/>
          </a:xfrm>
          <a:prstGeom prst="rect">
            <a:avLst/>
          </a:prstGeom>
        </p:spPr>
      </p:pic>
    </p:spTree>
    <p:extLst>
      <p:ext uri="{BB962C8B-B14F-4D97-AF65-F5344CB8AC3E}">
        <p14:creationId xmlns:p14="http://schemas.microsoft.com/office/powerpoint/2010/main" val="221235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Condizioni al contorno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B742C53-2255-C709-EC63-2CE0C34106A1}"/>
              </a:ext>
            </a:extLst>
          </p:cNvPr>
          <p:cNvSpPr txBox="1"/>
          <p:nvPr/>
        </p:nvSpPr>
        <p:spPr>
          <a:xfrm>
            <a:off x="1603374" y="1124478"/>
            <a:ext cx="8995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000"/>
              <a:t>FORZE AGENTI SUL SISTEMA</a:t>
            </a:r>
          </a:p>
        </p:txBody>
      </p:sp>
      <p:sp>
        <p:nvSpPr>
          <p:cNvPr id="15" name="CasellaDiTesto 14">
            <a:extLst>
              <a:ext uri="{FF2B5EF4-FFF2-40B4-BE49-F238E27FC236}">
                <a16:creationId xmlns:a16="http://schemas.microsoft.com/office/drawing/2014/main" id="{FA3327E1-7D0E-F377-6085-D918EAC7BB1F}"/>
              </a:ext>
            </a:extLst>
          </p:cNvPr>
          <p:cNvSpPr txBox="1"/>
          <p:nvPr/>
        </p:nvSpPr>
        <p:spPr>
          <a:xfrm>
            <a:off x="-316866" y="1641363"/>
            <a:ext cx="3471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t>IN CURVA</a:t>
            </a:r>
          </a:p>
        </p:txBody>
      </p:sp>
      <p:sp>
        <p:nvSpPr>
          <p:cNvPr id="6" name="CasellaDiTesto 5">
            <a:extLst>
              <a:ext uri="{FF2B5EF4-FFF2-40B4-BE49-F238E27FC236}">
                <a16:creationId xmlns:a16="http://schemas.microsoft.com/office/drawing/2014/main" id="{79A73441-A322-86EF-FD3B-E25352557837}"/>
              </a:ext>
            </a:extLst>
          </p:cNvPr>
          <p:cNvSpPr txBox="1"/>
          <p:nvPr/>
        </p:nvSpPr>
        <p:spPr>
          <a:xfrm>
            <a:off x="186559" y="2168774"/>
            <a:ext cx="3616184" cy="2585323"/>
          </a:xfrm>
          <a:prstGeom prst="rect">
            <a:avLst/>
          </a:prstGeom>
          <a:noFill/>
        </p:spPr>
        <p:txBody>
          <a:bodyPr wrap="square" rtlCol="0">
            <a:spAutoFit/>
          </a:bodyPr>
          <a:lstStyle/>
          <a:p>
            <a:pPr algn="just"/>
            <a:r>
              <a:rPr lang="it-IT"/>
              <a:t>Per il calcolo esatto dell’ angolo di applicazione della forza centrifuga sul baricentro, è stato seguito il procedimento riportato. </a:t>
            </a:r>
          </a:p>
          <a:p>
            <a:pPr algn="just"/>
            <a:endParaRPr lang="it-IT"/>
          </a:p>
          <a:p>
            <a:pPr algn="just"/>
            <a:r>
              <a:rPr lang="it-IT"/>
              <a:t>Il calcolo in questione permette di ottenere la direzione e i versi della  componente lungo z.</a:t>
            </a:r>
          </a:p>
          <a:p>
            <a:endParaRPr lang="it-IT"/>
          </a:p>
        </p:txBody>
      </p:sp>
      <p:pic>
        <p:nvPicPr>
          <p:cNvPr id="9" name="Immagine 8">
            <a:extLst>
              <a:ext uri="{FF2B5EF4-FFF2-40B4-BE49-F238E27FC236}">
                <a16:creationId xmlns:a16="http://schemas.microsoft.com/office/drawing/2014/main" id="{90AF24F1-247B-06D4-0625-005020EC024A}"/>
              </a:ext>
            </a:extLst>
          </p:cNvPr>
          <p:cNvPicPr>
            <a:picLocks noChangeAspect="1"/>
          </p:cNvPicPr>
          <p:nvPr/>
        </p:nvPicPr>
        <p:blipFill>
          <a:blip r:embed="rId3"/>
          <a:stretch>
            <a:fillRect/>
          </a:stretch>
        </p:blipFill>
        <p:spPr>
          <a:xfrm>
            <a:off x="3802743" y="2010695"/>
            <a:ext cx="3995554" cy="3211379"/>
          </a:xfrm>
          <a:prstGeom prst="rect">
            <a:avLst/>
          </a:prstGeom>
        </p:spPr>
      </p:pic>
      <p:pic>
        <p:nvPicPr>
          <p:cNvPr id="11" name="Immagine 10">
            <a:extLst>
              <a:ext uri="{FF2B5EF4-FFF2-40B4-BE49-F238E27FC236}">
                <a16:creationId xmlns:a16="http://schemas.microsoft.com/office/drawing/2014/main" id="{B237A1A1-5612-4FC7-72B3-C70127134868}"/>
              </a:ext>
            </a:extLst>
          </p:cNvPr>
          <p:cNvPicPr>
            <a:picLocks noChangeAspect="1"/>
          </p:cNvPicPr>
          <p:nvPr/>
        </p:nvPicPr>
        <p:blipFill rotWithShape="1">
          <a:blip r:embed="rId4"/>
          <a:srcRect b="52001"/>
          <a:stretch/>
        </p:blipFill>
        <p:spPr>
          <a:xfrm>
            <a:off x="7833148" y="3059419"/>
            <a:ext cx="4281443" cy="1166759"/>
          </a:xfrm>
          <a:prstGeom prst="rect">
            <a:avLst/>
          </a:prstGeom>
        </p:spPr>
      </p:pic>
    </p:spTree>
    <p:extLst>
      <p:ext uri="{BB962C8B-B14F-4D97-AF65-F5344CB8AC3E}">
        <p14:creationId xmlns:p14="http://schemas.microsoft.com/office/powerpoint/2010/main" val="4032832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Condizioni al contorno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B742C53-2255-C709-EC63-2CE0C34106A1}"/>
              </a:ext>
            </a:extLst>
          </p:cNvPr>
          <p:cNvSpPr txBox="1"/>
          <p:nvPr/>
        </p:nvSpPr>
        <p:spPr>
          <a:xfrm>
            <a:off x="1603374" y="1124478"/>
            <a:ext cx="8995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000"/>
              <a:t>FORZE AGENTI SUL SISTEMA</a:t>
            </a:r>
          </a:p>
        </p:txBody>
      </p:sp>
      <p:sp>
        <p:nvSpPr>
          <p:cNvPr id="15" name="CasellaDiTesto 14">
            <a:extLst>
              <a:ext uri="{FF2B5EF4-FFF2-40B4-BE49-F238E27FC236}">
                <a16:creationId xmlns:a16="http://schemas.microsoft.com/office/drawing/2014/main" id="{FA3327E1-7D0E-F377-6085-D918EAC7BB1F}"/>
              </a:ext>
            </a:extLst>
          </p:cNvPr>
          <p:cNvSpPr txBox="1"/>
          <p:nvPr/>
        </p:nvSpPr>
        <p:spPr>
          <a:xfrm>
            <a:off x="-316866" y="1641363"/>
            <a:ext cx="3471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t>IN CURVA</a:t>
            </a:r>
          </a:p>
        </p:txBody>
      </p:sp>
      <p:sp>
        <p:nvSpPr>
          <p:cNvPr id="6" name="CasellaDiTesto 5">
            <a:extLst>
              <a:ext uri="{FF2B5EF4-FFF2-40B4-BE49-F238E27FC236}">
                <a16:creationId xmlns:a16="http://schemas.microsoft.com/office/drawing/2014/main" id="{79A73441-A322-86EF-FD3B-E25352557837}"/>
              </a:ext>
            </a:extLst>
          </p:cNvPr>
          <p:cNvSpPr txBox="1"/>
          <p:nvPr/>
        </p:nvSpPr>
        <p:spPr>
          <a:xfrm>
            <a:off x="405730" y="2228074"/>
            <a:ext cx="2998054" cy="2862322"/>
          </a:xfrm>
          <a:prstGeom prst="rect">
            <a:avLst/>
          </a:prstGeom>
          <a:noFill/>
        </p:spPr>
        <p:txBody>
          <a:bodyPr wrap="square" rtlCol="0">
            <a:spAutoFit/>
          </a:bodyPr>
          <a:lstStyle/>
          <a:p>
            <a:pPr algn="just"/>
            <a:r>
              <a:rPr lang="it-IT"/>
              <a:t>Per il calcolo esatto dell’angolo di applicazione della forza centrifuga sul baricentro, è stato seguito il procedimento riportato.</a:t>
            </a:r>
          </a:p>
          <a:p>
            <a:pPr algn="just"/>
            <a:endParaRPr lang="it-IT"/>
          </a:p>
          <a:p>
            <a:pPr algn="just"/>
            <a:r>
              <a:rPr lang="it-IT"/>
              <a:t>Così facendo si ottengono le direzioni e i versi delle componenti lungo x e y. </a:t>
            </a:r>
          </a:p>
          <a:p>
            <a:endParaRPr lang="it-IT"/>
          </a:p>
        </p:txBody>
      </p:sp>
      <p:pic>
        <p:nvPicPr>
          <p:cNvPr id="8" name="Immagine 7">
            <a:extLst>
              <a:ext uri="{FF2B5EF4-FFF2-40B4-BE49-F238E27FC236}">
                <a16:creationId xmlns:a16="http://schemas.microsoft.com/office/drawing/2014/main" id="{FE3A4626-6DA1-3F56-5BF5-8B171FA0DA93}"/>
              </a:ext>
            </a:extLst>
          </p:cNvPr>
          <p:cNvPicPr>
            <a:picLocks noChangeAspect="1"/>
          </p:cNvPicPr>
          <p:nvPr/>
        </p:nvPicPr>
        <p:blipFill>
          <a:blip r:embed="rId3"/>
          <a:stretch>
            <a:fillRect/>
          </a:stretch>
        </p:blipFill>
        <p:spPr>
          <a:xfrm>
            <a:off x="7185540" y="3659235"/>
            <a:ext cx="4365119" cy="1927553"/>
          </a:xfrm>
          <a:prstGeom prst="rect">
            <a:avLst/>
          </a:prstGeom>
        </p:spPr>
      </p:pic>
      <p:pic>
        <p:nvPicPr>
          <p:cNvPr id="9" name="Immagine 8">
            <a:extLst>
              <a:ext uri="{FF2B5EF4-FFF2-40B4-BE49-F238E27FC236}">
                <a16:creationId xmlns:a16="http://schemas.microsoft.com/office/drawing/2014/main" id="{0960B9C5-6AA9-BB99-B601-2CE40917CFF9}"/>
              </a:ext>
            </a:extLst>
          </p:cNvPr>
          <p:cNvPicPr>
            <a:picLocks noChangeAspect="1"/>
          </p:cNvPicPr>
          <p:nvPr/>
        </p:nvPicPr>
        <p:blipFill>
          <a:blip r:embed="rId4"/>
          <a:stretch>
            <a:fillRect/>
          </a:stretch>
        </p:blipFill>
        <p:spPr>
          <a:xfrm>
            <a:off x="3614394" y="1765487"/>
            <a:ext cx="3471333" cy="3479893"/>
          </a:xfrm>
          <a:prstGeom prst="rect">
            <a:avLst/>
          </a:prstGeom>
        </p:spPr>
      </p:pic>
      <p:pic>
        <p:nvPicPr>
          <p:cNvPr id="12" name="Immagine 11">
            <a:extLst>
              <a:ext uri="{FF2B5EF4-FFF2-40B4-BE49-F238E27FC236}">
                <a16:creationId xmlns:a16="http://schemas.microsoft.com/office/drawing/2014/main" id="{B31AD059-A1FD-A4B7-4964-14370695F200}"/>
              </a:ext>
            </a:extLst>
          </p:cNvPr>
          <p:cNvPicPr>
            <a:picLocks noChangeAspect="1"/>
          </p:cNvPicPr>
          <p:nvPr/>
        </p:nvPicPr>
        <p:blipFill>
          <a:blip r:embed="rId5"/>
          <a:stretch>
            <a:fillRect/>
          </a:stretch>
        </p:blipFill>
        <p:spPr>
          <a:xfrm>
            <a:off x="7943407" y="1754408"/>
            <a:ext cx="2655800" cy="1707028"/>
          </a:xfrm>
          <a:prstGeom prst="rect">
            <a:avLst/>
          </a:prstGeom>
        </p:spPr>
      </p:pic>
    </p:spTree>
    <p:extLst>
      <p:ext uri="{BB962C8B-B14F-4D97-AF65-F5344CB8AC3E}">
        <p14:creationId xmlns:p14="http://schemas.microsoft.com/office/powerpoint/2010/main" val="171614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Condizioni al contorno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B742C53-2255-C709-EC63-2CE0C34106A1}"/>
              </a:ext>
            </a:extLst>
          </p:cNvPr>
          <p:cNvSpPr txBox="1"/>
          <p:nvPr/>
        </p:nvSpPr>
        <p:spPr>
          <a:xfrm>
            <a:off x="1603374" y="1124478"/>
            <a:ext cx="89958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000"/>
              <a:t>FORZE AGENTI SUL SISTEMA</a:t>
            </a:r>
          </a:p>
        </p:txBody>
      </p:sp>
      <p:pic>
        <p:nvPicPr>
          <p:cNvPr id="7" name="Immagine 6">
            <a:extLst>
              <a:ext uri="{FF2B5EF4-FFF2-40B4-BE49-F238E27FC236}">
                <a16:creationId xmlns:a16="http://schemas.microsoft.com/office/drawing/2014/main" id="{C7A028A0-32BC-E88C-A5B9-B7BB7D680778}"/>
              </a:ext>
            </a:extLst>
          </p:cNvPr>
          <p:cNvPicPr>
            <a:picLocks noChangeAspect="1"/>
          </p:cNvPicPr>
          <p:nvPr/>
        </p:nvPicPr>
        <p:blipFill>
          <a:blip r:embed="rId3"/>
          <a:stretch>
            <a:fillRect/>
          </a:stretch>
        </p:blipFill>
        <p:spPr>
          <a:xfrm>
            <a:off x="11170956" y="1053999"/>
            <a:ext cx="548688" cy="541067"/>
          </a:xfrm>
          <a:prstGeom prst="rect">
            <a:avLst/>
          </a:prstGeom>
        </p:spPr>
      </p:pic>
      <p:grpSp>
        <p:nvGrpSpPr>
          <p:cNvPr id="13" name="Gruppo 12">
            <a:extLst>
              <a:ext uri="{FF2B5EF4-FFF2-40B4-BE49-F238E27FC236}">
                <a16:creationId xmlns:a16="http://schemas.microsoft.com/office/drawing/2014/main" id="{9671C8E8-108C-5D84-19FB-95989B0F03CD}"/>
              </a:ext>
            </a:extLst>
          </p:cNvPr>
          <p:cNvGrpSpPr/>
          <p:nvPr/>
        </p:nvGrpSpPr>
        <p:grpSpPr>
          <a:xfrm>
            <a:off x="716196" y="1248980"/>
            <a:ext cx="3810000" cy="4773771"/>
            <a:chOff x="624756" y="1248980"/>
            <a:chExt cx="3810000" cy="4773771"/>
          </a:xfrm>
        </p:grpSpPr>
        <p:pic>
          <p:nvPicPr>
            <p:cNvPr id="9" name="Immagine 8">
              <a:extLst>
                <a:ext uri="{FF2B5EF4-FFF2-40B4-BE49-F238E27FC236}">
                  <a16:creationId xmlns:a16="http://schemas.microsoft.com/office/drawing/2014/main" id="{E4D5C425-74E9-C4A5-FD5E-FC9140F48B9F}"/>
                </a:ext>
              </a:extLst>
            </p:cNvPr>
            <p:cNvPicPr>
              <a:picLocks noChangeAspect="1"/>
            </p:cNvPicPr>
            <p:nvPr/>
          </p:nvPicPr>
          <p:blipFill rotWithShape="1">
            <a:blip r:embed="rId4"/>
            <a:srcRect l="10278" t="1695" r="5635" b="2491"/>
            <a:stretch/>
          </p:blipFill>
          <p:spPr>
            <a:xfrm>
              <a:off x="624756" y="1248980"/>
              <a:ext cx="3810000" cy="4773771"/>
            </a:xfrm>
            <a:prstGeom prst="rect">
              <a:avLst/>
            </a:prstGeom>
          </p:spPr>
        </p:pic>
        <p:sp>
          <p:nvSpPr>
            <p:cNvPr id="10" name="CasellaDiTesto 9">
              <a:extLst>
                <a:ext uri="{FF2B5EF4-FFF2-40B4-BE49-F238E27FC236}">
                  <a16:creationId xmlns:a16="http://schemas.microsoft.com/office/drawing/2014/main" id="{D1ABA811-50B7-83FA-DF0C-D4A95ADFEC17}"/>
                </a:ext>
              </a:extLst>
            </p:cNvPr>
            <p:cNvSpPr txBox="1"/>
            <p:nvPr/>
          </p:nvSpPr>
          <p:spPr>
            <a:xfrm>
              <a:off x="944880" y="2836964"/>
              <a:ext cx="965200" cy="276999"/>
            </a:xfrm>
            <a:prstGeom prst="rect">
              <a:avLst/>
            </a:prstGeom>
            <a:noFill/>
          </p:spPr>
          <p:txBody>
            <a:bodyPr wrap="square" rtlCol="0">
              <a:spAutoFit/>
            </a:bodyPr>
            <a:lstStyle/>
            <a:p>
              <a:r>
                <a:rPr lang="it-IT" sz="1200"/>
                <a:t>F_CENTR</a:t>
              </a:r>
            </a:p>
          </p:txBody>
        </p:sp>
        <p:sp>
          <p:nvSpPr>
            <p:cNvPr id="11" name="CasellaDiTesto 10">
              <a:extLst>
                <a:ext uri="{FF2B5EF4-FFF2-40B4-BE49-F238E27FC236}">
                  <a16:creationId xmlns:a16="http://schemas.microsoft.com/office/drawing/2014/main" id="{562D12FF-5D56-0BCA-EA30-CB01D75AFF74}"/>
                </a:ext>
              </a:extLst>
            </p:cNvPr>
            <p:cNvSpPr txBox="1"/>
            <p:nvPr/>
          </p:nvSpPr>
          <p:spPr>
            <a:xfrm>
              <a:off x="1564556" y="3944404"/>
              <a:ext cx="965200" cy="276999"/>
            </a:xfrm>
            <a:prstGeom prst="rect">
              <a:avLst/>
            </a:prstGeom>
            <a:noFill/>
          </p:spPr>
          <p:txBody>
            <a:bodyPr wrap="square" rtlCol="0">
              <a:spAutoFit/>
            </a:bodyPr>
            <a:lstStyle/>
            <a:p>
              <a:r>
                <a:rPr lang="it-IT" sz="1200"/>
                <a:t>F_MAX</a:t>
              </a:r>
            </a:p>
          </p:txBody>
        </p:sp>
        <p:sp>
          <p:nvSpPr>
            <p:cNvPr id="12" name="CasellaDiTesto 11">
              <a:extLst>
                <a:ext uri="{FF2B5EF4-FFF2-40B4-BE49-F238E27FC236}">
                  <a16:creationId xmlns:a16="http://schemas.microsoft.com/office/drawing/2014/main" id="{AA7B2E4C-4665-5182-934B-EC740FC14544}"/>
                </a:ext>
              </a:extLst>
            </p:cNvPr>
            <p:cNvSpPr txBox="1"/>
            <p:nvPr/>
          </p:nvSpPr>
          <p:spPr>
            <a:xfrm>
              <a:off x="2600876" y="3045937"/>
              <a:ext cx="965200" cy="276999"/>
            </a:xfrm>
            <a:prstGeom prst="rect">
              <a:avLst/>
            </a:prstGeom>
            <a:noFill/>
          </p:spPr>
          <p:txBody>
            <a:bodyPr wrap="square" rtlCol="0">
              <a:spAutoFit/>
            </a:bodyPr>
            <a:lstStyle/>
            <a:p>
              <a:r>
                <a:rPr lang="it-IT" sz="1200"/>
                <a:t>F_PESO</a:t>
              </a:r>
            </a:p>
          </p:txBody>
        </p:sp>
      </p:grpSp>
      <p:sp>
        <p:nvSpPr>
          <p:cNvPr id="14" name="CasellaDiTesto 13">
            <a:extLst>
              <a:ext uri="{FF2B5EF4-FFF2-40B4-BE49-F238E27FC236}">
                <a16:creationId xmlns:a16="http://schemas.microsoft.com/office/drawing/2014/main" id="{92632D06-9CFD-E046-E924-DE599D9916E5}"/>
              </a:ext>
            </a:extLst>
          </p:cNvPr>
          <p:cNvSpPr txBox="1"/>
          <p:nvPr/>
        </p:nvSpPr>
        <p:spPr>
          <a:xfrm>
            <a:off x="5369535" y="1891774"/>
            <a:ext cx="5437009" cy="3970318"/>
          </a:xfrm>
          <a:prstGeom prst="rect">
            <a:avLst/>
          </a:prstGeom>
          <a:noFill/>
        </p:spPr>
        <p:txBody>
          <a:bodyPr wrap="square" rtlCol="0">
            <a:spAutoFit/>
          </a:bodyPr>
          <a:lstStyle/>
          <a:p>
            <a:r>
              <a:rPr lang="it-IT"/>
              <a:t>Si sono inserite nel modello </a:t>
            </a:r>
            <a:r>
              <a:rPr lang="it-IT" err="1"/>
              <a:t>Hypermesh</a:t>
            </a:r>
            <a:r>
              <a:rPr lang="it-IT"/>
              <a:t> tutte le forze agenti sul sistema nel baricentro:</a:t>
            </a:r>
          </a:p>
          <a:p>
            <a:endParaRPr lang="it-IT"/>
          </a:p>
          <a:p>
            <a:pPr marL="285750" indent="-285750">
              <a:buFont typeface="Arial" panose="020B0604020202020204" pitchFamily="34" charset="0"/>
              <a:buChar char="•"/>
            </a:pPr>
            <a:r>
              <a:rPr lang="it-IT" b="1"/>
              <a:t>Forza di accelerazione </a:t>
            </a:r>
            <a:r>
              <a:rPr lang="it-IT"/>
              <a:t>= 200 N</a:t>
            </a:r>
          </a:p>
          <a:p>
            <a:endParaRPr lang="it-IT"/>
          </a:p>
          <a:p>
            <a:pPr marL="285750" indent="-285750">
              <a:buFont typeface="Arial" panose="020B0604020202020204" pitchFamily="34" charset="0"/>
              <a:buChar char="•"/>
            </a:pPr>
            <a:r>
              <a:rPr lang="it-IT" b="1"/>
              <a:t>Forza centrifuga </a:t>
            </a:r>
            <a:r>
              <a:rPr lang="it-IT"/>
              <a:t>= 772 N</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b="1"/>
              <a:t>Forza peso </a:t>
            </a:r>
            <a:r>
              <a:rPr lang="it-IT"/>
              <a:t>= 283 N</a:t>
            </a:r>
          </a:p>
          <a:p>
            <a:pPr marL="285750" indent="-285750">
              <a:buFont typeface="Arial" panose="020B0604020202020204" pitchFamily="34" charset="0"/>
              <a:buChar char="•"/>
            </a:pPr>
            <a:endParaRPr lang="it-IT"/>
          </a:p>
          <a:p>
            <a:pPr algn="just"/>
            <a:r>
              <a:rPr lang="it-IT"/>
              <a:t>Si è considerata, per le analisi successive, solamente il verso della forza di accelerazione e non quella di frenata, dal momento che i risultati ottenuti sono i medesimi con il segno invertito.</a:t>
            </a:r>
          </a:p>
          <a:p>
            <a:endParaRPr lang="it-IT"/>
          </a:p>
        </p:txBody>
      </p:sp>
    </p:spTree>
    <p:extLst>
      <p:ext uri="{BB962C8B-B14F-4D97-AF65-F5344CB8AC3E}">
        <p14:creationId xmlns:p14="http://schemas.microsoft.com/office/powerpoint/2010/main" val="3462523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Descrizione del Modello di Calcolo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0853E111-A86A-C358-59C6-B7FF49BE4E3D}"/>
              </a:ext>
            </a:extLst>
          </p:cNvPr>
          <p:cNvSpPr txBox="1"/>
          <p:nvPr/>
        </p:nvSpPr>
        <p:spPr>
          <a:xfrm>
            <a:off x="5596233" y="887490"/>
            <a:ext cx="5140960" cy="5632311"/>
          </a:xfrm>
          <a:prstGeom prst="rect">
            <a:avLst/>
          </a:prstGeom>
          <a:noFill/>
        </p:spPr>
        <p:txBody>
          <a:bodyPr wrap="square" rtlCol="0">
            <a:spAutoFit/>
          </a:bodyPr>
          <a:lstStyle/>
          <a:p>
            <a:r>
              <a:rPr lang="it-IT"/>
              <a:t>Si riporta il modello completo del sistema che abbiamo utilizzato per svolgere le analisi agli elementi finiti riportate successivamente.</a:t>
            </a:r>
          </a:p>
          <a:p>
            <a:endParaRPr lang="it-IT"/>
          </a:p>
          <a:p>
            <a:r>
              <a:rPr lang="it-IT"/>
              <a:t>È opportuno sottolineare che per la realizzazione del modello sono state fatte alcune </a:t>
            </a:r>
            <a:r>
              <a:rPr lang="it-IT" b="1"/>
              <a:t>ipotesi semplificative</a:t>
            </a:r>
            <a:r>
              <a:rPr lang="it-IT"/>
              <a:t> che si riportano di seguito:</a:t>
            </a:r>
          </a:p>
          <a:p>
            <a:endParaRPr lang="it-IT"/>
          </a:p>
          <a:p>
            <a:pPr marL="285750" indent="-285750">
              <a:buFont typeface="Arial" panose="020B0604020202020204" pitchFamily="34" charset="0"/>
              <a:buChar char="•"/>
            </a:pPr>
            <a:r>
              <a:rPr lang="it-IT"/>
              <a:t>Si considera il materiale isotropo</a:t>
            </a:r>
          </a:p>
          <a:p>
            <a:pPr marL="285750" indent="-285750">
              <a:buFont typeface="Arial" panose="020B0604020202020204" pitchFamily="34" charset="0"/>
              <a:buChar char="•"/>
            </a:pPr>
            <a:r>
              <a:rPr lang="it-IT"/>
              <a:t>Si considera il baricentro del motore corrispondente al baricentro complessivo della moto.</a:t>
            </a:r>
          </a:p>
          <a:p>
            <a:pPr marL="285750" indent="-285750">
              <a:buFont typeface="Arial" panose="020B0604020202020204" pitchFamily="34" charset="0"/>
              <a:buChar char="•"/>
            </a:pPr>
            <a:r>
              <a:rPr lang="it-IT"/>
              <a:t>I collegamenti tra staffe e telaio sono considerati incastri rigidi con 6 reazioni vincolari</a:t>
            </a:r>
          </a:p>
          <a:p>
            <a:pPr marL="285750" indent="-285750">
              <a:buFont typeface="Arial" panose="020B0604020202020204" pitchFamily="34" charset="0"/>
              <a:buChar char="•"/>
            </a:pPr>
            <a:r>
              <a:rPr lang="it-IT"/>
              <a:t>Le forze agenti sul sistema sono state ridotte a 3 forze fondamentali, senza considerare eventuali effetti delle vibrazioni o urti.</a:t>
            </a:r>
          </a:p>
          <a:p>
            <a:endParaRPr lang="it-IT"/>
          </a:p>
          <a:p>
            <a:endParaRPr lang="it-IT"/>
          </a:p>
        </p:txBody>
      </p:sp>
      <p:pic>
        <p:nvPicPr>
          <p:cNvPr id="16" name="Immagine 15">
            <a:extLst>
              <a:ext uri="{FF2B5EF4-FFF2-40B4-BE49-F238E27FC236}">
                <a16:creationId xmlns:a16="http://schemas.microsoft.com/office/drawing/2014/main" id="{6F47BAD2-D0A9-488D-5D24-03642BC42B5E}"/>
              </a:ext>
            </a:extLst>
          </p:cNvPr>
          <p:cNvPicPr>
            <a:picLocks noChangeAspect="1"/>
          </p:cNvPicPr>
          <p:nvPr/>
        </p:nvPicPr>
        <p:blipFill>
          <a:blip r:embed="rId3"/>
          <a:stretch>
            <a:fillRect/>
          </a:stretch>
        </p:blipFill>
        <p:spPr>
          <a:xfrm>
            <a:off x="11170956" y="1053999"/>
            <a:ext cx="548688" cy="541067"/>
          </a:xfrm>
          <a:prstGeom prst="rect">
            <a:avLst/>
          </a:prstGeom>
        </p:spPr>
      </p:pic>
      <p:grpSp>
        <p:nvGrpSpPr>
          <p:cNvPr id="7" name="Gruppo 6">
            <a:extLst>
              <a:ext uri="{FF2B5EF4-FFF2-40B4-BE49-F238E27FC236}">
                <a16:creationId xmlns:a16="http://schemas.microsoft.com/office/drawing/2014/main" id="{3C720014-E9C8-448F-694F-A6DC4A1A34B1}"/>
              </a:ext>
            </a:extLst>
          </p:cNvPr>
          <p:cNvGrpSpPr/>
          <p:nvPr/>
        </p:nvGrpSpPr>
        <p:grpSpPr>
          <a:xfrm>
            <a:off x="394794" y="844152"/>
            <a:ext cx="4767677" cy="5234568"/>
            <a:chOff x="394794" y="844152"/>
            <a:chExt cx="4767677" cy="5234568"/>
          </a:xfrm>
        </p:grpSpPr>
        <p:pic>
          <p:nvPicPr>
            <p:cNvPr id="13" name="Immagine 12">
              <a:extLst>
                <a:ext uri="{FF2B5EF4-FFF2-40B4-BE49-F238E27FC236}">
                  <a16:creationId xmlns:a16="http://schemas.microsoft.com/office/drawing/2014/main" id="{7B716E75-055C-4003-40C4-A8841EF8227E}"/>
                </a:ext>
              </a:extLst>
            </p:cNvPr>
            <p:cNvPicPr>
              <a:picLocks noChangeAspect="1"/>
            </p:cNvPicPr>
            <p:nvPr/>
          </p:nvPicPr>
          <p:blipFill>
            <a:blip r:embed="rId4"/>
            <a:stretch>
              <a:fillRect/>
            </a:stretch>
          </p:blipFill>
          <p:spPr>
            <a:xfrm>
              <a:off x="394794" y="844152"/>
              <a:ext cx="4767677" cy="5234568"/>
            </a:xfrm>
            <a:prstGeom prst="rect">
              <a:avLst/>
            </a:prstGeom>
          </p:spPr>
        </p:pic>
        <p:sp>
          <p:nvSpPr>
            <p:cNvPr id="3" name="CasellaDiTesto 2">
              <a:extLst>
                <a:ext uri="{FF2B5EF4-FFF2-40B4-BE49-F238E27FC236}">
                  <a16:creationId xmlns:a16="http://schemas.microsoft.com/office/drawing/2014/main" id="{F03B57FD-4CFA-E867-E9E0-A52B1ED7C5D1}"/>
                </a:ext>
              </a:extLst>
            </p:cNvPr>
            <p:cNvSpPr txBox="1"/>
            <p:nvPr/>
          </p:nvSpPr>
          <p:spPr>
            <a:xfrm>
              <a:off x="741680" y="3536370"/>
              <a:ext cx="336470" cy="307777"/>
            </a:xfrm>
            <a:prstGeom prst="rect">
              <a:avLst/>
            </a:prstGeom>
            <a:noFill/>
          </p:spPr>
          <p:txBody>
            <a:bodyPr wrap="square" rtlCol="0">
              <a:spAutoFit/>
            </a:bodyPr>
            <a:lstStyle/>
            <a:p>
              <a:r>
                <a:rPr lang="it-IT" sz="1400"/>
                <a:t>1</a:t>
              </a:r>
            </a:p>
          </p:txBody>
        </p:sp>
        <p:sp>
          <p:nvSpPr>
            <p:cNvPr id="6" name="CasellaDiTesto 5">
              <a:extLst>
                <a:ext uri="{FF2B5EF4-FFF2-40B4-BE49-F238E27FC236}">
                  <a16:creationId xmlns:a16="http://schemas.microsoft.com/office/drawing/2014/main" id="{CF884498-A057-FCEE-FF7F-41D8DB829993}"/>
                </a:ext>
              </a:extLst>
            </p:cNvPr>
            <p:cNvSpPr txBox="1"/>
            <p:nvPr/>
          </p:nvSpPr>
          <p:spPr>
            <a:xfrm>
              <a:off x="1635760" y="5090277"/>
              <a:ext cx="336470" cy="307777"/>
            </a:xfrm>
            <a:prstGeom prst="rect">
              <a:avLst/>
            </a:prstGeom>
            <a:noFill/>
          </p:spPr>
          <p:txBody>
            <a:bodyPr wrap="square" rtlCol="0">
              <a:spAutoFit/>
            </a:bodyPr>
            <a:lstStyle/>
            <a:p>
              <a:r>
                <a:rPr lang="it-IT" sz="1400"/>
                <a:t>1</a:t>
              </a:r>
            </a:p>
          </p:txBody>
        </p:sp>
      </p:grpSp>
    </p:spTree>
    <p:extLst>
      <p:ext uri="{BB962C8B-B14F-4D97-AF65-F5344CB8AC3E}">
        <p14:creationId xmlns:p14="http://schemas.microsoft.com/office/powerpoint/2010/main" val="1852709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EDCF7-0B88-31B4-3D9B-D32D1629DE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96A2FEA-6FF2-0504-3B07-CA56860CC210}"/>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Scelta dell'elemento finito </a:t>
            </a:r>
          </a:p>
        </p:txBody>
      </p:sp>
      <p:sp>
        <p:nvSpPr>
          <p:cNvPr id="4" name="Titolo 1">
            <a:extLst>
              <a:ext uri="{FF2B5EF4-FFF2-40B4-BE49-F238E27FC236}">
                <a16:creationId xmlns:a16="http://schemas.microsoft.com/office/drawing/2014/main" id="{DF4224F3-44E3-4658-0CDF-F4BBE79A45BF}"/>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37F8D74B-01A3-6B83-4719-C15000BC3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3DAC963D-C01A-D577-DAB0-28C3980F28E2}"/>
              </a:ext>
            </a:extLst>
          </p:cNvPr>
          <p:cNvPicPr>
            <a:picLocks noChangeAspect="1"/>
          </p:cNvPicPr>
          <p:nvPr/>
        </p:nvPicPr>
        <p:blipFill>
          <a:blip r:embed="rId3"/>
          <a:stretch>
            <a:fillRect/>
          </a:stretch>
        </p:blipFill>
        <p:spPr>
          <a:xfrm>
            <a:off x="1058237" y="1137140"/>
            <a:ext cx="7695989" cy="4583719"/>
          </a:xfrm>
          <a:prstGeom prst="rect">
            <a:avLst/>
          </a:prstGeom>
        </p:spPr>
      </p:pic>
      <p:pic>
        <p:nvPicPr>
          <p:cNvPr id="9" name="Immagine 8">
            <a:extLst>
              <a:ext uri="{FF2B5EF4-FFF2-40B4-BE49-F238E27FC236}">
                <a16:creationId xmlns:a16="http://schemas.microsoft.com/office/drawing/2014/main" id="{8677180E-7F8E-2B81-EB37-6458736B9A66}"/>
              </a:ext>
            </a:extLst>
          </p:cNvPr>
          <p:cNvPicPr>
            <a:picLocks noChangeAspect="1"/>
          </p:cNvPicPr>
          <p:nvPr/>
        </p:nvPicPr>
        <p:blipFill>
          <a:blip r:embed="rId4"/>
          <a:stretch>
            <a:fillRect/>
          </a:stretch>
        </p:blipFill>
        <p:spPr>
          <a:xfrm>
            <a:off x="5046802" y="4253563"/>
            <a:ext cx="5443274" cy="440702"/>
          </a:xfrm>
          <a:prstGeom prst="rect">
            <a:avLst/>
          </a:prstGeom>
        </p:spPr>
      </p:pic>
    </p:spTree>
    <p:extLst>
      <p:ext uri="{BB962C8B-B14F-4D97-AF65-F5344CB8AC3E}">
        <p14:creationId xmlns:p14="http://schemas.microsoft.com/office/powerpoint/2010/main" val="3410668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EDCF7-0B88-31B4-3D9B-D32D1629DE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96A2FEA-6FF2-0504-3B07-CA56860CC210}"/>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Scelta dell'elemento finito </a:t>
            </a:r>
          </a:p>
        </p:txBody>
      </p:sp>
      <p:sp>
        <p:nvSpPr>
          <p:cNvPr id="4" name="Titolo 1">
            <a:extLst>
              <a:ext uri="{FF2B5EF4-FFF2-40B4-BE49-F238E27FC236}">
                <a16:creationId xmlns:a16="http://schemas.microsoft.com/office/drawing/2014/main" id="{DF4224F3-44E3-4658-0CDF-F4BBE79A45BF}"/>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37F8D74B-01A3-6B83-4719-C15000BC3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724C9B3D-D668-50C2-8C58-4AF77C374195}"/>
              </a:ext>
            </a:extLst>
          </p:cNvPr>
          <p:cNvPicPr>
            <a:picLocks noChangeAspect="1"/>
          </p:cNvPicPr>
          <p:nvPr/>
        </p:nvPicPr>
        <p:blipFill>
          <a:blip r:embed="rId3"/>
          <a:stretch>
            <a:fillRect/>
          </a:stretch>
        </p:blipFill>
        <p:spPr>
          <a:xfrm>
            <a:off x="0" y="1212754"/>
            <a:ext cx="7519865" cy="4432492"/>
          </a:xfrm>
          <a:prstGeom prst="rect">
            <a:avLst/>
          </a:prstGeom>
        </p:spPr>
      </p:pic>
      <p:grpSp>
        <p:nvGrpSpPr>
          <p:cNvPr id="3" name="Gruppo 2">
            <a:extLst>
              <a:ext uri="{FF2B5EF4-FFF2-40B4-BE49-F238E27FC236}">
                <a16:creationId xmlns:a16="http://schemas.microsoft.com/office/drawing/2014/main" id="{F36CBD28-A515-C07D-E4C7-D83A83B4CF9C}"/>
              </a:ext>
            </a:extLst>
          </p:cNvPr>
          <p:cNvGrpSpPr/>
          <p:nvPr/>
        </p:nvGrpSpPr>
        <p:grpSpPr>
          <a:xfrm>
            <a:off x="7519865" y="1849005"/>
            <a:ext cx="4333363" cy="3075289"/>
            <a:chOff x="7519865" y="1849005"/>
            <a:chExt cx="4333363" cy="3075289"/>
          </a:xfrm>
        </p:grpSpPr>
        <p:pic>
          <p:nvPicPr>
            <p:cNvPr id="6" name="Immagine 5">
              <a:extLst>
                <a:ext uri="{FF2B5EF4-FFF2-40B4-BE49-F238E27FC236}">
                  <a16:creationId xmlns:a16="http://schemas.microsoft.com/office/drawing/2014/main" id="{A1B65467-9131-2570-CBD8-46A01F329088}"/>
                </a:ext>
              </a:extLst>
            </p:cNvPr>
            <p:cNvPicPr>
              <a:picLocks noChangeAspect="1"/>
            </p:cNvPicPr>
            <p:nvPr/>
          </p:nvPicPr>
          <p:blipFill>
            <a:blip r:embed="rId4"/>
            <a:stretch>
              <a:fillRect/>
            </a:stretch>
          </p:blipFill>
          <p:spPr>
            <a:xfrm>
              <a:off x="7519865" y="1849005"/>
              <a:ext cx="4333363" cy="3075289"/>
            </a:xfrm>
            <a:prstGeom prst="rect">
              <a:avLst/>
            </a:prstGeom>
          </p:spPr>
        </p:pic>
        <p:sp>
          <p:nvSpPr>
            <p:cNvPr id="8" name="Ovale 7">
              <a:extLst>
                <a:ext uri="{FF2B5EF4-FFF2-40B4-BE49-F238E27FC236}">
                  <a16:creationId xmlns:a16="http://schemas.microsoft.com/office/drawing/2014/main" id="{391AB7DC-72A5-F435-DB2B-DCBAD22B7B10}"/>
                </a:ext>
              </a:extLst>
            </p:cNvPr>
            <p:cNvSpPr/>
            <p:nvPr/>
          </p:nvSpPr>
          <p:spPr>
            <a:xfrm>
              <a:off x="7599680" y="3041854"/>
              <a:ext cx="182880" cy="2133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sp>
          <p:nvSpPr>
            <p:cNvPr id="9" name="Ovale 8">
              <a:extLst>
                <a:ext uri="{FF2B5EF4-FFF2-40B4-BE49-F238E27FC236}">
                  <a16:creationId xmlns:a16="http://schemas.microsoft.com/office/drawing/2014/main" id="{58D61843-0A5F-3697-2A68-0EF8911166C8}"/>
                </a:ext>
              </a:extLst>
            </p:cNvPr>
            <p:cNvSpPr/>
            <p:nvPr/>
          </p:nvSpPr>
          <p:spPr>
            <a:xfrm>
              <a:off x="7599680" y="3733355"/>
              <a:ext cx="182880" cy="2133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sp>
          <p:nvSpPr>
            <p:cNvPr id="10" name="Ovale 9">
              <a:extLst>
                <a:ext uri="{FF2B5EF4-FFF2-40B4-BE49-F238E27FC236}">
                  <a16:creationId xmlns:a16="http://schemas.microsoft.com/office/drawing/2014/main" id="{81DB5C25-1AEC-B1F4-EA2B-BF8D437AE8F1}"/>
                </a:ext>
              </a:extLst>
            </p:cNvPr>
            <p:cNvSpPr/>
            <p:nvPr/>
          </p:nvSpPr>
          <p:spPr>
            <a:xfrm>
              <a:off x="7599680" y="2331318"/>
              <a:ext cx="182880" cy="2133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sp>
          <p:nvSpPr>
            <p:cNvPr id="11" name="Ovale 10">
              <a:extLst>
                <a:ext uri="{FF2B5EF4-FFF2-40B4-BE49-F238E27FC236}">
                  <a16:creationId xmlns:a16="http://schemas.microsoft.com/office/drawing/2014/main" id="{5D4557CA-62D4-EB2D-076F-F43AB965E8DA}"/>
                </a:ext>
              </a:extLst>
            </p:cNvPr>
            <p:cNvSpPr/>
            <p:nvPr/>
          </p:nvSpPr>
          <p:spPr>
            <a:xfrm>
              <a:off x="7599680" y="1883335"/>
              <a:ext cx="182880" cy="2133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grpSp>
    </p:spTree>
    <p:extLst>
      <p:ext uri="{BB962C8B-B14F-4D97-AF65-F5344CB8AC3E}">
        <p14:creationId xmlns:p14="http://schemas.microsoft.com/office/powerpoint/2010/main" val="2207978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EDCF7-0B88-31B4-3D9B-D32D1629DE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96A2FEA-6FF2-0504-3B07-CA56860CC210}"/>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Scelta dell'elemento finito </a:t>
            </a:r>
          </a:p>
        </p:txBody>
      </p:sp>
      <p:sp>
        <p:nvSpPr>
          <p:cNvPr id="4" name="Titolo 1">
            <a:extLst>
              <a:ext uri="{FF2B5EF4-FFF2-40B4-BE49-F238E27FC236}">
                <a16:creationId xmlns:a16="http://schemas.microsoft.com/office/drawing/2014/main" id="{DF4224F3-44E3-4658-0CDF-F4BBE79A45BF}"/>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37F8D74B-01A3-6B83-4719-C15000BC3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magine 12">
            <a:extLst>
              <a:ext uri="{FF2B5EF4-FFF2-40B4-BE49-F238E27FC236}">
                <a16:creationId xmlns:a16="http://schemas.microsoft.com/office/drawing/2014/main" id="{04C32437-FA49-E70D-3C27-C03560E79D9A}"/>
              </a:ext>
            </a:extLst>
          </p:cNvPr>
          <p:cNvPicPr>
            <a:picLocks noChangeAspect="1"/>
          </p:cNvPicPr>
          <p:nvPr/>
        </p:nvPicPr>
        <p:blipFill>
          <a:blip r:embed="rId3"/>
          <a:stretch>
            <a:fillRect/>
          </a:stretch>
        </p:blipFill>
        <p:spPr>
          <a:xfrm>
            <a:off x="246468" y="1292276"/>
            <a:ext cx="5709746" cy="3715669"/>
          </a:xfrm>
          <a:prstGeom prst="rect">
            <a:avLst/>
          </a:prstGeom>
        </p:spPr>
      </p:pic>
      <p:pic>
        <p:nvPicPr>
          <p:cNvPr id="15" name="Immagine 14">
            <a:extLst>
              <a:ext uri="{FF2B5EF4-FFF2-40B4-BE49-F238E27FC236}">
                <a16:creationId xmlns:a16="http://schemas.microsoft.com/office/drawing/2014/main" id="{33BAC602-FF8B-19D5-B3EE-323F9045A934}"/>
              </a:ext>
            </a:extLst>
          </p:cNvPr>
          <p:cNvPicPr>
            <a:picLocks noChangeAspect="1"/>
          </p:cNvPicPr>
          <p:nvPr/>
        </p:nvPicPr>
        <p:blipFill rotWithShape="1">
          <a:blip r:embed="rId4"/>
          <a:srcRect l="1760"/>
          <a:stretch/>
        </p:blipFill>
        <p:spPr>
          <a:xfrm>
            <a:off x="6235788" y="1507364"/>
            <a:ext cx="5679657" cy="3500581"/>
          </a:xfrm>
          <a:prstGeom prst="rect">
            <a:avLst/>
          </a:prstGeom>
        </p:spPr>
      </p:pic>
      <p:sp>
        <p:nvSpPr>
          <p:cNvPr id="6" name="CasellaDiTesto 5">
            <a:extLst>
              <a:ext uri="{FF2B5EF4-FFF2-40B4-BE49-F238E27FC236}">
                <a16:creationId xmlns:a16="http://schemas.microsoft.com/office/drawing/2014/main" id="{9B8A7097-793B-3F55-C353-A226EDD4A006}"/>
              </a:ext>
            </a:extLst>
          </p:cNvPr>
          <p:cNvSpPr txBox="1"/>
          <p:nvPr/>
        </p:nvSpPr>
        <p:spPr>
          <a:xfrm>
            <a:off x="2128395" y="5685666"/>
            <a:ext cx="7935209" cy="307777"/>
          </a:xfrm>
          <a:prstGeom prst="rect">
            <a:avLst/>
          </a:prstGeom>
          <a:noFill/>
        </p:spPr>
        <p:txBody>
          <a:bodyPr wrap="square" rtlCol="0">
            <a:spAutoFit/>
          </a:bodyPr>
          <a:lstStyle/>
          <a:p>
            <a:r>
              <a:rPr lang="en-US" sz="1400" i="1"/>
              <a:t>“The Finite Element Method Basic Concepts and Applications with MATLAB®, MAPLE, and COMSOL</a:t>
            </a:r>
            <a:r>
              <a:rPr lang="en-US" sz="1400"/>
              <a:t>”</a:t>
            </a:r>
            <a:endParaRPr lang="it-IT" sz="1400"/>
          </a:p>
        </p:txBody>
      </p:sp>
    </p:spTree>
    <p:extLst>
      <p:ext uri="{BB962C8B-B14F-4D97-AF65-F5344CB8AC3E}">
        <p14:creationId xmlns:p14="http://schemas.microsoft.com/office/powerpoint/2010/main" val="45788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B7295-1356-6578-3DFB-AD6B0267DCC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8407F0D-FBF3-DD15-B2F0-386215551418}"/>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Scelta dell'elemento finito </a:t>
            </a:r>
          </a:p>
        </p:txBody>
      </p:sp>
      <p:sp>
        <p:nvSpPr>
          <p:cNvPr id="4" name="Titolo 1">
            <a:extLst>
              <a:ext uri="{FF2B5EF4-FFF2-40B4-BE49-F238E27FC236}">
                <a16:creationId xmlns:a16="http://schemas.microsoft.com/office/drawing/2014/main" id="{496053F5-2F50-52D7-9F17-15CA3F9B4D2D}"/>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1923735A-ED9D-EF7B-B733-3D1A3A5D0C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descr="Immagine che contiene linea, triangolo, origami&#10;&#10;Descrizione generata automaticamente">
            <a:extLst>
              <a:ext uri="{FF2B5EF4-FFF2-40B4-BE49-F238E27FC236}">
                <a16:creationId xmlns:a16="http://schemas.microsoft.com/office/drawing/2014/main" id="{BFB78525-FBA9-7889-91C9-41388198E5D7}"/>
              </a:ext>
            </a:extLst>
          </p:cNvPr>
          <p:cNvPicPr>
            <a:picLocks noChangeAspect="1"/>
          </p:cNvPicPr>
          <p:nvPr/>
        </p:nvPicPr>
        <p:blipFill rotWithShape="1">
          <a:blip r:embed="rId3"/>
          <a:srcRect l="-1" r="-1536" b="50115"/>
          <a:stretch/>
        </p:blipFill>
        <p:spPr>
          <a:xfrm>
            <a:off x="835765" y="1313464"/>
            <a:ext cx="1717361" cy="2279901"/>
          </a:xfrm>
          <a:prstGeom prst="rect">
            <a:avLst/>
          </a:prstGeom>
        </p:spPr>
      </p:pic>
      <p:sp>
        <p:nvSpPr>
          <p:cNvPr id="12" name="CasellaDiTesto 11">
            <a:extLst>
              <a:ext uri="{FF2B5EF4-FFF2-40B4-BE49-F238E27FC236}">
                <a16:creationId xmlns:a16="http://schemas.microsoft.com/office/drawing/2014/main" id="{3F7441C5-B021-82F9-8EBC-441F7F88134C}"/>
              </a:ext>
            </a:extLst>
          </p:cNvPr>
          <p:cNvSpPr txBox="1"/>
          <p:nvPr/>
        </p:nvSpPr>
        <p:spPr>
          <a:xfrm>
            <a:off x="3288631" y="1571625"/>
            <a:ext cx="7309185"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a:t>Gli elementi tetraedrici si utilizzano quando si modellano oggetti con geometrie complesse e irregolari, poiché i tetraedri possono adattarsi bene a forme non regolari, come nel nostro caso.</a:t>
            </a:r>
          </a:p>
          <a:p>
            <a:pPr algn="just"/>
            <a:endParaRPr lang="it-IT"/>
          </a:p>
          <a:p>
            <a:pPr algn="just"/>
            <a:r>
              <a:rPr lang="it-IT">
                <a:solidFill>
                  <a:srgbClr val="000000"/>
                </a:solidFill>
                <a:ea typeface="+mn-lt"/>
                <a:cs typeface="+mn-lt"/>
              </a:rPr>
              <a:t>La flessibilità degli elementi tetraedrici consente di generare mesh che si adattano bene a varie forme senza dover suddividere eccessivamente l'oggetto in elementi più semplici.</a:t>
            </a:r>
          </a:p>
          <a:p>
            <a:pPr algn="just"/>
            <a:endParaRPr lang="it-IT"/>
          </a:p>
          <a:p>
            <a:pPr algn="just"/>
            <a:r>
              <a:rPr lang="it-IT">
                <a:solidFill>
                  <a:srgbClr val="000000"/>
                </a:solidFill>
                <a:ea typeface="+mn-lt"/>
                <a:cs typeface="+mn-lt"/>
              </a:rPr>
              <a:t>Tuttavia, gli elementi tetraedrici possono essere soggetti a problemi di distorsione, specialmente quando si confrontano con elementi più regolari come gli elementi ottaedrici. La distorsione può verificarsi quando l'elemento ha una forma molto sottile o allungata, portando a risultati meno accurati.</a:t>
            </a:r>
            <a:endParaRPr lang="it-IT"/>
          </a:p>
          <a:p>
            <a:endParaRPr lang="it-IT"/>
          </a:p>
          <a:p>
            <a:endParaRPr lang="it-IT"/>
          </a:p>
          <a:p>
            <a:endParaRPr lang="it-IT"/>
          </a:p>
          <a:p>
            <a:endParaRPr lang="it-IT"/>
          </a:p>
        </p:txBody>
      </p:sp>
      <p:pic>
        <p:nvPicPr>
          <p:cNvPr id="7" name="Immagine 6">
            <a:extLst>
              <a:ext uri="{FF2B5EF4-FFF2-40B4-BE49-F238E27FC236}">
                <a16:creationId xmlns:a16="http://schemas.microsoft.com/office/drawing/2014/main" id="{1F9302B5-0B07-C71E-537A-9AF34D0CFD8E}"/>
              </a:ext>
            </a:extLst>
          </p:cNvPr>
          <p:cNvPicPr>
            <a:picLocks noChangeAspect="1"/>
          </p:cNvPicPr>
          <p:nvPr/>
        </p:nvPicPr>
        <p:blipFill>
          <a:blip r:embed="rId4"/>
          <a:stretch>
            <a:fillRect/>
          </a:stretch>
        </p:blipFill>
        <p:spPr>
          <a:xfrm>
            <a:off x="204343" y="3139440"/>
            <a:ext cx="2980204" cy="2039087"/>
          </a:xfrm>
          <a:prstGeom prst="rect">
            <a:avLst/>
          </a:prstGeom>
        </p:spPr>
      </p:pic>
    </p:spTree>
    <p:extLst>
      <p:ext uri="{BB962C8B-B14F-4D97-AF65-F5344CB8AC3E}">
        <p14:creationId xmlns:p14="http://schemas.microsoft.com/office/powerpoint/2010/main" val="2690434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FF68D-5900-54D3-5F52-8F56A4FBA4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8A78BA9-F9EB-36F6-E2CB-70383CE40875}"/>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Preparazione della geometria</a:t>
            </a:r>
          </a:p>
        </p:txBody>
      </p:sp>
      <p:sp>
        <p:nvSpPr>
          <p:cNvPr id="4" name="Titolo 1">
            <a:extLst>
              <a:ext uri="{FF2B5EF4-FFF2-40B4-BE49-F238E27FC236}">
                <a16:creationId xmlns:a16="http://schemas.microsoft.com/office/drawing/2014/main" id="{77014480-826D-74AC-8D5B-43CB15B848C7}"/>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D456B5C9-827E-C551-BFE3-82198711EA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96A94603-CA8E-FE09-B46D-55635A53D7F7}"/>
              </a:ext>
            </a:extLst>
          </p:cNvPr>
          <p:cNvSpPr txBox="1"/>
          <p:nvPr/>
        </p:nvSpPr>
        <p:spPr>
          <a:xfrm>
            <a:off x="6365276" y="1705778"/>
            <a:ext cx="4805680" cy="2031325"/>
          </a:xfrm>
          <a:prstGeom prst="rect">
            <a:avLst/>
          </a:prstGeom>
          <a:noFill/>
        </p:spPr>
        <p:txBody>
          <a:bodyPr wrap="square" lIns="91440" tIns="45720" rIns="91440" bIns="45720" rtlCol="0" anchor="t">
            <a:spAutoFit/>
          </a:bodyPr>
          <a:lstStyle/>
          <a:p>
            <a:pPr algn="just"/>
            <a:r>
              <a:rPr lang="it-IT"/>
              <a:t>Prima di realizzare la mesh, su tutte le superfici del componente si sono utilizzati i comandi presenti nella sezione «</a:t>
            </a:r>
            <a:r>
              <a:rPr lang="it-IT" err="1"/>
              <a:t>quick</a:t>
            </a:r>
            <a:r>
              <a:rPr lang="it-IT"/>
              <a:t> </a:t>
            </a:r>
            <a:r>
              <a:rPr lang="it-IT" err="1"/>
              <a:t>edit</a:t>
            </a:r>
            <a:r>
              <a:rPr lang="it-IT"/>
              <a:t>»; in particolare, i comandi «</a:t>
            </a:r>
            <a:r>
              <a:rPr lang="it-IT" err="1"/>
              <a:t>toggle</a:t>
            </a:r>
            <a:r>
              <a:rPr lang="it-IT"/>
              <a:t> </a:t>
            </a:r>
            <a:r>
              <a:rPr lang="it-IT" err="1"/>
              <a:t>edge</a:t>
            </a:r>
            <a:r>
              <a:rPr lang="it-IT"/>
              <a:t>» e «split surf-</a:t>
            </a:r>
            <a:r>
              <a:rPr lang="it-IT" err="1"/>
              <a:t>node</a:t>
            </a:r>
            <a:r>
              <a:rPr lang="it-IT"/>
              <a:t>» ci hanno permesso di ottenere una geometria delle superfici più pulita, almeno nelle aree di maggior interesse strutturale.</a:t>
            </a:r>
          </a:p>
        </p:txBody>
      </p:sp>
      <p:pic>
        <p:nvPicPr>
          <p:cNvPr id="12" name="Immagine 11">
            <a:extLst>
              <a:ext uri="{FF2B5EF4-FFF2-40B4-BE49-F238E27FC236}">
                <a16:creationId xmlns:a16="http://schemas.microsoft.com/office/drawing/2014/main" id="{4BE6EF1E-9046-4539-7491-8FE4CEFEF728}"/>
              </a:ext>
            </a:extLst>
          </p:cNvPr>
          <p:cNvPicPr>
            <a:picLocks noChangeAspect="1"/>
          </p:cNvPicPr>
          <p:nvPr/>
        </p:nvPicPr>
        <p:blipFill>
          <a:blip r:embed="rId3"/>
          <a:stretch>
            <a:fillRect/>
          </a:stretch>
        </p:blipFill>
        <p:spPr>
          <a:xfrm>
            <a:off x="6403254" y="3847815"/>
            <a:ext cx="4902642" cy="1419571"/>
          </a:xfrm>
          <a:prstGeom prst="rect">
            <a:avLst/>
          </a:prstGeom>
        </p:spPr>
      </p:pic>
      <p:grpSp>
        <p:nvGrpSpPr>
          <p:cNvPr id="6" name="Gruppo 5">
            <a:extLst>
              <a:ext uri="{FF2B5EF4-FFF2-40B4-BE49-F238E27FC236}">
                <a16:creationId xmlns:a16="http://schemas.microsoft.com/office/drawing/2014/main" id="{E0D7D34C-5AD0-8077-BDB8-E041FA1447F2}"/>
              </a:ext>
            </a:extLst>
          </p:cNvPr>
          <p:cNvGrpSpPr/>
          <p:nvPr/>
        </p:nvGrpSpPr>
        <p:grpSpPr>
          <a:xfrm>
            <a:off x="472356" y="1416027"/>
            <a:ext cx="4999265" cy="4420848"/>
            <a:chOff x="467343" y="1563290"/>
            <a:chExt cx="7152626" cy="6068588"/>
          </a:xfrm>
        </p:grpSpPr>
        <p:pic>
          <p:nvPicPr>
            <p:cNvPr id="11" name="Immagine 10">
              <a:extLst>
                <a:ext uri="{FF2B5EF4-FFF2-40B4-BE49-F238E27FC236}">
                  <a16:creationId xmlns:a16="http://schemas.microsoft.com/office/drawing/2014/main" id="{91535552-10E5-DCC6-20D9-D9332086FAB1}"/>
                </a:ext>
              </a:extLst>
            </p:cNvPr>
            <p:cNvPicPr>
              <a:picLocks noChangeAspect="1"/>
            </p:cNvPicPr>
            <p:nvPr/>
          </p:nvPicPr>
          <p:blipFill>
            <a:blip r:embed="rId4"/>
            <a:stretch>
              <a:fillRect/>
            </a:stretch>
          </p:blipFill>
          <p:spPr>
            <a:xfrm rot="20336796">
              <a:off x="467343" y="1563290"/>
              <a:ext cx="5105388" cy="3550547"/>
            </a:xfrm>
            <a:prstGeom prst="rect">
              <a:avLst/>
            </a:prstGeom>
          </p:spPr>
        </p:pic>
        <p:pic>
          <p:nvPicPr>
            <p:cNvPr id="20" name="Immagine 19">
              <a:extLst>
                <a:ext uri="{FF2B5EF4-FFF2-40B4-BE49-F238E27FC236}">
                  <a16:creationId xmlns:a16="http://schemas.microsoft.com/office/drawing/2014/main" id="{3DF8E7A0-C020-8698-86BF-B53BFD99FB59}"/>
                </a:ext>
              </a:extLst>
            </p:cNvPr>
            <p:cNvPicPr>
              <a:picLocks noChangeAspect="1"/>
            </p:cNvPicPr>
            <p:nvPr/>
          </p:nvPicPr>
          <p:blipFill>
            <a:blip r:embed="rId5"/>
            <a:stretch>
              <a:fillRect/>
            </a:stretch>
          </p:blipFill>
          <p:spPr>
            <a:xfrm>
              <a:off x="3477788" y="3840478"/>
              <a:ext cx="4142181" cy="3791400"/>
            </a:xfrm>
            <a:prstGeom prst="rect">
              <a:avLst/>
            </a:prstGeom>
          </p:spPr>
        </p:pic>
        <p:cxnSp>
          <p:nvCxnSpPr>
            <p:cNvPr id="22" name="Connettore 2 21">
              <a:extLst>
                <a:ext uri="{FF2B5EF4-FFF2-40B4-BE49-F238E27FC236}">
                  <a16:creationId xmlns:a16="http://schemas.microsoft.com/office/drawing/2014/main" id="{FC09472A-3D56-FED7-4DB5-F5EEDB5F0BE9}"/>
                </a:ext>
              </a:extLst>
            </p:cNvPr>
            <p:cNvCxnSpPr>
              <a:cxnSpLocks/>
            </p:cNvCxnSpPr>
            <p:nvPr/>
          </p:nvCxnSpPr>
          <p:spPr>
            <a:xfrm>
              <a:off x="3923818" y="2187615"/>
              <a:ext cx="373862" cy="194750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pic>
        <p:nvPicPr>
          <p:cNvPr id="3" name="Immagine 2">
            <a:extLst>
              <a:ext uri="{FF2B5EF4-FFF2-40B4-BE49-F238E27FC236}">
                <a16:creationId xmlns:a16="http://schemas.microsoft.com/office/drawing/2014/main" id="{3796E396-4DE1-9D48-5E9A-ECB27F11BF64}"/>
              </a:ext>
            </a:extLst>
          </p:cNvPr>
          <p:cNvPicPr>
            <a:picLocks noChangeAspect="1"/>
          </p:cNvPicPr>
          <p:nvPr/>
        </p:nvPicPr>
        <p:blipFill>
          <a:blip r:embed="rId6"/>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2525367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697F0-E788-21E0-191F-CE3AE174BF0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D2722C5-85C3-C1C4-01EB-7B9F1B239139}"/>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geometria</a:t>
            </a:r>
            <a:endParaRPr lang="it-IT">
              <a:solidFill>
                <a:schemeClr val="bg1"/>
              </a:solidFill>
            </a:endParaRPr>
          </a:p>
        </p:txBody>
      </p:sp>
      <p:sp>
        <p:nvSpPr>
          <p:cNvPr id="4" name="Titolo 1">
            <a:extLst>
              <a:ext uri="{FF2B5EF4-FFF2-40B4-BE49-F238E27FC236}">
                <a16:creationId xmlns:a16="http://schemas.microsoft.com/office/drawing/2014/main" id="{A10429A9-08E5-45A1-D986-6A4C5988C08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1270776-FC5B-DD74-7272-39CA5778D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C9B4E611-EB49-8C03-2F6D-E8A9A15CF3B6}"/>
              </a:ext>
            </a:extLst>
          </p:cNvPr>
          <p:cNvSpPr txBox="1"/>
          <p:nvPr/>
        </p:nvSpPr>
        <p:spPr>
          <a:xfrm>
            <a:off x="624114" y="1490133"/>
            <a:ext cx="5389638" cy="3970318"/>
          </a:xfrm>
          <a:prstGeom prst="rect">
            <a:avLst/>
          </a:prstGeom>
          <a:noFill/>
        </p:spPr>
        <p:txBody>
          <a:bodyPr wrap="square" rtlCol="0">
            <a:spAutoFit/>
          </a:bodyPr>
          <a:lstStyle/>
          <a:p>
            <a:pPr algn="just"/>
            <a:r>
              <a:rPr lang="it-IT"/>
              <a:t>Per ottenere la geometria si è andati ad effettuare una scansione 3D del componente tramite scanner industriali. </a:t>
            </a:r>
          </a:p>
          <a:p>
            <a:pPr algn="just"/>
            <a:endParaRPr lang="it-IT"/>
          </a:p>
          <a:p>
            <a:pPr algn="just"/>
            <a:r>
              <a:rPr lang="it-IT"/>
              <a:t>Tale scansione viene poi scalata per rappresentare accuratamente il componente reale.</a:t>
            </a:r>
          </a:p>
          <a:p>
            <a:pPr algn="just"/>
            <a:endParaRPr lang="it-IT"/>
          </a:p>
          <a:p>
            <a:pPr algn="just"/>
            <a:r>
              <a:rPr lang="it-IT"/>
              <a:t>La misura di riferimento scelta è stato il diametro dei fori pari a 9 mm.</a:t>
            </a:r>
          </a:p>
          <a:p>
            <a:pPr algn="just"/>
            <a:endParaRPr lang="it-IT"/>
          </a:p>
          <a:p>
            <a:pPr algn="just"/>
            <a:r>
              <a:rPr lang="it-IT"/>
              <a:t>La scansione è rappresentata nell’immagine a fianco. Si può ancora apprezzare la linea di frattura del componente.</a:t>
            </a:r>
          </a:p>
          <a:p>
            <a:endParaRPr lang="it-IT"/>
          </a:p>
        </p:txBody>
      </p:sp>
      <p:pic>
        <p:nvPicPr>
          <p:cNvPr id="3" name="Immagine 2" descr="Immagine che contiene oggetti in metallo, leva, Ferramenta, metallo&#10;&#10;Descrizione generata automaticamente">
            <a:extLst>
              <a:ext uri="{FF2B5EF4-FFF2-40B4-BE49-F238E27FC236}">
                <a16:creationId xmlns:a16="http://schemas.microsoft.com/office/drawing/2014/main" id="{90B2F7FF-308A-F40C-2E33-EC3FFD782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25981">
            <a:off x="6748772" y="-53367"/>
            <a:ext cx="4939638" cy="3706869"/>
          </a:xfrm>
          <a:prstGeom prst="rect">
            <a:avLst/>
          </a:prstGeom>
        </p:spPr>
      </p:pic>
      <p:pic>
        <p:nvPicPr>
          <p:cNvPr id="6" name="Immagine 5" descr="Immagine che contiene oggetti in metallo, leva, strumento, Ferramenta&#10;&#10;Descrizione generata automaticamente">
            <a:extLst>
              <a:ext uri="{FF2B5EF4-FFF2-40B4-BE49-F238E27FC236}">
                <a16:creationId xmlns:a16="http://schemas.microsoft.com/office/drawing/2014/main" id="{56CDB95E-7581-6814-BD2C-94D253782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682" y="1462421"/>
            <a:ext cx="5201985" cy="3903743"/>
          </a:xfrm>
          <a:prstGeom prst="rect">
            <a:avLst/>
          </a:prstGeom>
        </p:spPr>
      </p:pic>
      <p:pic>
        <p:nvPicPr>
          <p:cNvPr id="10" name="Immagine 9" descr="Immagine che contiene strumento, ax, ascia&#10;&#10;Descrizione generata automaticamente">
            <a:extLst>
              <a:ext uri="{FF2B5EF4-FFF2-40B4-BE49-F238E27FC236}">
                <a16:creationId xmlns:a16="http://schemas.microsoft.com/office/drawing/2014/main" id="{660C17A0-BD05-F34B-A587-1884D6FD9074}"/>
              </a:ext>
            </a:extLst>
          </p:cNvPr>
          <p:cNvPicPr>
            <a:picLocks noChangeAspect="1"/>
          </p:cNvPicPr>
          <p:nvPr/>
        </p:nvPicPr>
        <p:blipFill rotWithShape="1">
          <a:blip r:embed="rId5">
            <a:extLst>
              <a:ext uri="{28A0092B-C50C-407E-A947-70E740481C1C}">
                <a14:useLocalDpi xmlns:a14="http://schemas.microsoft.com/office/drawing/2010/main" val="0"/>
              </a:ext>
            </a:extLst>
          </a:blip>
          <a:srcRect b="51393"/>
          <a:stretch/>
        </p:blipFill>
        <p:spPr>
          <a:xfrm>
            <a:off x="7047643" y="4294358"/>
            <a:ext cx="1506112" cy="1659169"/>
          </a:xfrm>
          <a:prstGeom prst="rect">
            <a:avLst/>
          </a:prstGeom>
        </p:spPr>
      </p:pic>
      <p:sp>
        <p:nvSpPr>
          <p:cNvPr id="7" name="Rettangolo 6">
            <a:extLst>
              <a:ext uri="{FF2B5EF4-FFF2-40B4-BE49-F238E27FC236}">
                <a16:creationId xmlns:a16="http://schemas.microsoft.com/office/drawing/2014/main" id="{904C242F-4354-1126-E998-6C0A11790B53}"/>
              </a:ext>
            </a:extLst>
          </p:cNvPr>
          <p:cNvSpPr/>
          <p:nvPr/>
        </p:nvSpPr>
        <p:spPr>
          <a:xfrm>
            <a:off x="6784258" y="4271709"/>
            <a:ext cx="1887794" cy="1704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 name="Connettore 2 10">
            <a:extLst>
              <a:ext uri="{FF2B5EF4-FFF2-40B4-BE49-F238E27FC236}">
                <a16:creationId xmlns:a16="http://schemas.microsoft.com/office/drawing/2014/main" id="{D9F6AF3E-782A-7C50-BD96-A898FB0848C6}"/>
              </a:ext>
            </a:extLst>
          </p:cNvPr>
          <p:cNvCxnSpPr/>
          <p:nvPr/>
        </p:nvCxnSpPr>
        <p:spPr>
          <a:xfrm flipH="1">
            <a:off x="8357419" y="1347019"/>
            <a:ext cx="1563329" cy="282185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752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FF68D-5900-54D3-5F52-8F56A4FBA4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8A78BA9-F9EB-36F6-E2CB-70383CE40875}"/>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Preparazione della geometria</a:t>
            </a:r>
          </a:p>
        </p:txBody>
      </p:sp>
      <p:sp>
        <p:nvSpPr>
          <p:cNvPr id="4" name="Titolo 1">
            <a:extLst>
              <a:ext uri="{FF2B5EF4-FFF2-40B4-BE49-F238E27FC236}">
                <a16:creationId xmlns:a16="http://schemas.microsoft.com/office/drawing/2014/main" id="{77014480-826D-74AC-8D5B-43CB15B848C7}"/>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D456B5C9-827E-C551-BFE3-82198711EA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00C44B77-A1EF-447E-7922-6E969836ABA2}"/>
              </a:ext>
            </a:extLst>
          </p:cNvPr>
          <p:cNvSpPr txBox="1"/>
          <p:nvPr/>
        </p:nvSpPr>
        <p:spPr>
          <a:xfrm>
            <a:off x="636650" y="1960119"/>
            <a:ext cx="4286865" cy="3139321"/>
          </a:xfrm>
          <a:prstGeom prst="rect">
            <a:avLst/>
          </a:prstGeom>
          <a:noFill/>
        </p:spPr>
        <p:txBody>
          <a:bodyPr wrap="square" lIns="91440" tIns="45720" rIns="91440" bIns="45720" rtlCol="0" anchor="t">
            <a:spAutoFit/>
          </a:bodyPr>
          <a:lstStyle/>
          <a:p>
            <a:pPr algn="just"/>
            <a:r>
              <a:rPr lang="it-IT"/>
              <a:t>Nell’ipotesi di nessun scorrimento tra rondella e superficie corrispondente, nonché tra bullone e rondella, la trasmissione delle forze per attrito è stata modellata definendo una superficie offset, tramite la funzione «</a:t>
            </a:r>
            <a:r>
              <a:rPr lang="it-IT" err="1"/>
              <a:t>washer</a:t>
            </a:r>
            <a:r>
              <a:rPr lang="it-IT"/>
              <a:t> split» di </a:t>
            </a:r>
            <a:r>
              <a:rPr lang="it-IT" err="1"/>
              <a:t>Hypermesh</a:t>
            </a:r>
            <a:r>
              <a:rPr lang="it-IT"/>
              <a:t>.</a:t>
            </a:r>
          </a:p>
          <a:p>
            <a:pPr algn="just"/>
            <a:endParaRPr lang="it-IT"/>
          </a:p>
          <a:p>
            <a:pPr algn="just"/>
            <a:r>
              <a:rPr lang="it-IT"/>
              <a:t>Tale superficie ci ha permesso di definire i nodi slave in riferimento al nodo master, al centro del foro (RBE2).  </a:t>
            </a:r>
          </a:p>
        </p:txBody>
      </p:sp>
      <p:pic>
        <p:nvPicPr>
          <p:cNvPr id="15" name="Immagine 14">
            <a:extLst>
              <a:ext uri="{FF2B5EF4-FFF2-40B4-BE49-F238E27FC236}">
                <a16:creationId xmlns:a16="http://schemas.microsoft.com/office/drawing/2014/main" id="{B26725EF-2937-0B6F-03B6-BF8621DB94F5}"/>
              </a:ext>
            </a:extLst>
          </p:cNvPr>
          <p:cNvPicPr>
            <a:picLocks noChangeAspect="1"/>
          </p:cNvPicPr>
          <p:nvPr/>
        </p:nvPicPr>
        <p:blipFill>
          <a:blip r:embed="rId3"/>
          <a:stretch>
            <a:fillRect/>
          </a:stretch>
        </p:blipFill>
        <p:spPr>
          <a:xfrm>
            <a:off x="5663051" y="917001"/>
            <a:ext cx="3274472" cy="1953872"/>
          </a:xfrm>
          <a:prstGeom prst="rect">
            <a:avLst/>
          </a:prstGeom>
        </p:spPr>
      </p:pic>
      <p:pic>
        <p:nvPicPr>
          <p:cNvPr id="17" name="Immagine 16">
            <a:extLst>
              <a:ext uri="{FF2B5EF4-FFF2-40B4-BE49-F238E27FC236}">
                <a16:creationId xmlns:a16="http://schemas.microsoft.com/office/drawing/2014/main" id="{6F8674C5-3DA6-762D-E058-0EC5AE9A5D41}"/>
              </a:ext>
            </a:extLst>
          </p:cNvPr>
          <p:cNvPicPr>
            <a:picLocks noChangeAspect="1"/>
          </p:cNvPicPr>
          <p:nvPr/>
        </p:nvPicPr>
        <p:blipFill>
          <a:blip r:embed="rId4"/>
          <a:stretch>
            <a:fillRect/>
          </a:stretch>
        </p:blipFill>
        <p:spPr>
          <a:xfrm>
            <a:off x="8853595" y="1208167"/>
            <a:ext cx="3029621" cy="1798129"/>
          </a:xfrm>
          <a:prstGeom prst="rect">
            <a:avLst/>
          </a:prstGeom>
        </p:spPr>
      </p:pic>
      <p:pic>
        <p:nvPicPr>
          <p:cNvPr id="3" name="Immagine 2" descr="Immagine che contiene cerchio, design&#10;&#10;Descrizione generata automaticamente">
            <a:extLst>
              <a:ext uri="{FF2B5EF4-FFF2-40B4-BE49-F238E27FC236}">
                <a16:creationId xmlns:a16="http://schemas.microsoft.com/office/drawing/2014/main" id="{F3864CEA-0CBC-66DA-4255-5A50CB160B28}"/>
              </a:ext>
            </a:extLst>
          </p:cNvPr>
          <p:cNvPicPr>
            <a:picLocks noChangeAspect="1"/>
          </p:cNvPicPr>
          <p:nvPr/>
        </p:nvPicPr>
        <p:blipFill>
          <a:blip r:embed="rId5"/>
          <a:stretch>
            <a:fillRect/>
          </a:stretch>
        </p:blipFill>
        <p:spPr>
          <a:xfrm>
            <a:off x="5810071" y="4003932"/>
            <a:ext cx="2554078" cy="1937067"/>
          </a:xfrm>
          <a:prstGeom prst="rect">
            <a:avLst/>
          </a:prstGeom>
        </p:spPr>
      </p:pic>
      <p:pic>
        <p:nvPicPr>
          <p:cNvPr id="6" name="Immagine 5" descr="Immagine che contiene cerchio, design&#10;&#10;Descrizione generata automaticamente">
            <a:extLst>
              <a:ext uri="{FF2B5EF4-FFF2-40B4-BE49-F238E27FC236}">
                <a16:creationId xmlns:a16="http://schemas.microsoft.com/office/drawing/2014/main" id="{FA9DB57F-E15B-EEF4-8E8B-4CA4D9A0E281}"/>
              </a:ext>
            </a:extLst>
          </p:cNvPr>
          <p:cNvPicPr>
            <a:picLocks noChangeAspect="1"/>
          </p:cNvPicPr>
          <p:nvPr/>
        </p:nvPicPr>
        <p:blipFill>
          <a:blip r:embed="rId6"/>
          <a:stretch>
            <a:fillRect/>
          </a:stretch>
        </p:blipFill>
        <p:spPr>
          <a:xfrm>
            <a:off x="9131764" y="4039678"/>
            <a:ext cx="2304645" cy="1810734"/>
          </a:xfrm>
          <a:prstGeom prst="rect">
            <a:avLst/>
          </a:prstGeom>
        </p:spPr>
      </p:pic>
      <p:sp>
        <p:nvSpPr>
          <p:cNvPr id="7" name="Freccia in giù 6">
            <a:extLst>
              <a:ext uri="{FF2B5EF4-FFF2-40B4-BE49-F238E27FC236}">
                <a16:creationId xmlns:a16="http://schemas.microsoft.com/office/drawing/2014/main" id="{F0FCA0AA-0D75-76D2-63EE-B15D55155CA7}"/>
              </a:ext>
            </a:extLst>
          </p:cNvPr>
          <p:cNvSpPr/>
          <p:nvPr/>
        </p:nvSpPr>
        <p:spPr>
          <a:xfrm>
            <a:off x="8662219" y="3333135"/>
            <a:ext cx="275304" cy="39329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59654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EDCF7-0B88-31B4-3D9B-D32D1629DE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96A2FEA-6FF2-0504-3B07-CA56860CC210}"/>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Scelta dell'elemento finito: </a:t>
            </a:r>
            <a:r>
              <a:rPr lang="it-IT" sz="2800" err="1">
                <a:solidFill>
                  <a:schemeClr val="bg1"/>
                </a:solidFill>
                <a:latin typeface="Arial"/>
                <a:cs typeface="Arial"/>
              </a:rPr>
              <a:t>Hypermesh</a:t>
            </a:r>
            <a:endParaRPr lang="it-IT" sz="2800">
              <a:solidFill>
                <a:schemeClr val="bg1"/>
              </a:solidFill>
              <a:latin typeface="Arial"/>
              <a:cs typeface="Arial"/>
            </a:endParaRPr>
          </a:p>
        </p:txBody>
      </p:sp>
      <p:sp>
        <p:nvSpPr>
          <p:cNvPr id="4" name="Titolo 1">
            <a:extLst>
              <a:ext uri="{FF2B5EF4-FFF2-40B4-BE49-F238E27FC236}">
                <a16:creationId xmlns:a16="http://schemas.microsoft.com/office/drawing/2014/main" id="{DF4224F3-44E3-4658-0CDF-F4BBE79A45BF}"/>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37F8D74B-01A3-6B83-4719-C15000BC3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3E050ECD-1A59-99E1-3B22-21C923FC8484}"/>
              </a:ext>
            </a:extLst>
          </p:cNvPr>
          <p:cNvPicPr>
            <a:picLocks noChangeAspect="1"/>
          </p:cNvPicPr>
          <p:nvPr/>
        </p:nvPicPr>
        <p:blipFill>
          <a:blip r:embed="rId3"/>
          <a:stretch>
            <a:fillRect/>
          </a:stretch>
        </p:blipFill>
        <p:spPr>
          <a:xfrm>
            <a:off x="591721" y="1421650"/>
            <a:ext cx="2883112" cy="1606029"/>
          </a:xfrm>
          <a:prstGeom prst="rect">
            <a:avLst/>
          </a:prstGeom>
        </p:spPr>
      </p:pic>
      <p:pic>
        <p:nvPicPr>
          <p:cNvPr id="12" name="Immagine 11">
            <a:extLst>
              <a:ext uri="{FF2B5EF4-FFF2-40B4-BE49-F238E27FC236}">
                <a16:creationId xmlns:a16="http://schemas.microsoft.com/office/drawing/2014/main" id="{5177C3AA-CB85-3082-97D5-0CF653DF7F6D}"/>
              </a:ext>
            </a:extLst>
          </p:cNvPr>
          <p:cNvPicPr>
            <a:picLocks noChangeAspect="1"/>
          </p:cNvPicPr>
          <p:nvPr/>
        </p:nvPicPr>
        <p:blipFill>
          <a:blip r:embed="rId4"/>
          <a:stretch>
            <a:fillRect/>
          </a:stretch>
        </p:blipFill>
        <p:spPr>
          <a:xfrm>
            <a:off x="4523730" y="1670358"/>
            <a:ext cx="4935230" cy="616904"/>
          </a:xfrm>
          <a:prstGeom prst="rect">
            <a:avLst/>
          </a:prstGeom>
        </p:spPr>
      </p:pic>
      <p:sp>
        <p:nvSpPr>
          <p:cNvPr id="13" name="Freccia a destra 12">
            <a:extLst>
              <a:ext uri="{FF2B5EF4-FFF2-40B4-BE49-F238E27FC236}">
                <a16:creationId xmlns:a16="http://schemas.microsoft.com/office/drawing/2014/main" id="{347017D7-EBA0-E0A0-6E20-E42C26978889}"/>
              </a:ext>
            </a:extLst>
          </p:cNvPr>
          <p:cNvSpPr/>
          <p:nvPr/>
        </p:nvSpPr>
        <p:spPr>
          <a:xfrm>
            <a:off x="3639085" y="2041408"/>
            <a:ext cx="648435" cy="491708"/>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EAF09285-0D80-A595-B129-0939501A039D}"/>
              </a:ext>
            </a:extLst>
          </p:cNvPr>
          <p:cNvPicPr>
            <a:picLocks noChangeAspect="1"/>
          </p:cNvPicPr>
          <p:nvPr/>
        </p:nvPicPr>
        <p:blipFill>
          <a:blip r:embed="rId5"/>
          <a:stretch>
            <a:fillRect/>
          </a:stretch>
        </p:blipFill>
        <p:spPr>
          <a:xfrm>
            <a:off x="5384788" y="2491619"/>
            <a:ext cx="3213114" cy="279401"/>
          </a:xfrm>
          <a:prstGeom prst="rect">
            <a:avLst/>
          </a:prstGeom>
        </p:spPr>
      </p:pic>
      <p:pic>
        <p:nvPicPr>
          <p:cNvPr id="17" name="Immagine 16">
            <a:extLst>
              <a:ext uri="{FF2B5EF4-FFF2-40B4-BE49-F238E27FC236}">
                <a16:creationId xmlns:a16="http://schemas.microsoft.com/office/drawing/2014/main" id="{8D702902-3631-F448-DCA3-70BF2C6DDDF1}"/>
              </a:ext>
            </a:extLst>
          </p:cNvPr>
          <p:cNvPicPr>
            <a:picLocks noChangeAspect="1"/>
          </p:cNvPicPr>
          <p:nvPr/>
        </p:nvPicPr>
        <p:blipFill rotWithShape="1">
          <a:blip r:embed="rId6"/>
          <a:srcRect t="17148"/>
          <a:stretch/>
        </p:blipFill>
        <p:spPr>
          <a:xfrm>
            <a:off x="10579815" y="2164862"/>
            <a:ext cx="1329615" cy="244800"/>
          </a:xfrm>
          <a:prstGeom prst="rect">
            <a:avLst/>
          </a:prstGeom>
        </p:spPr>
      </p:pic>
      <p:sp>
        <p:nvSpPr>
          <p:cNvPr id="18" name="Freccia a destra 17">
            <a:extLst>
              <a:ext uri="{FF2B5EF4-FFF2-40B4-BE49-F238E27FC236}">
                <a16:creationId xmlns:a16="http://schemas.microsoft.com/office/drawing/2014/main" id="{9E1BF21F-EB4C-2EA1-FB10-05E26912494C}"/>
              </a:ext>
            </a:extLst>
          </p:cNvPr>
          <p:cNvSpPr/>
          <p:nvPr/>
        </p:nvSpPr>
        <p:spPr>
          <a:xfrm>
            <a:off x="9695170" y="2041408"/>
            <a:ext cx="648435" cy="491708"/>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BB95F78A-1BD5-E481-2A87-72A319F000D4}"/>
              </a:ext>
            </a:extLst>
          </p:cNvPr>
          <p:cNvPicPr>
            <a:picLocks noChangeAspect="1"/>
          </p:cNvPicPr>
          <p:nvPr/>
        </p:nvPicPr>
        <p:blipFill>
          <a:blip r:embed="rId7"/>
          <a:stretch>
            <a:fillRect/>
          </a:stretch>
        </p:blipFill>
        <p:spPr>
          <a:xfrm>
            <a:off x="2351543" y="3077102"/>
            <a:ext cx="2769952" cy="2859667"/>
          </a:xfrm>
          <a:prstGeom prst="rect">
            <a:avLst/>
          </a:prstGeom>
        </p:spPr>
      </p:pic>
      <p:pic>
        <p:nvPicPr>
          <p:cNvPr id="24" name="Immagine 23">
            <a:extLst>
              <a:ext uri="{FF2B5EF4-FFF2-40B4-BE49-F238E27FC236}">
                <a16:creationId xmlns:a16="http://schemas.microsoft.com/office/drawing/2014/main" id="{7C4A2568-90EF-F717-CEF6-664C04A5F980}"/>
              </a:ext>
            </a:extLst>
          </p:cNvPr>
          <p:cNvPicPr>
            <a:picLocks noChangeAspect="1"/>
          </p:cNvPicPr>
          <p:nvPr/>
        </p:nvPicPr>
        <p:blipFill>
          <a:blip r:embed="rId8"/>
          <a:stretch>
            <a:fillRect/>
          </a:stretch>
        </p:blipFill>
        <p:spPr>
          <a:xfrm>
            <a:off x="6138200" y="2984101"/>
            <a:ext cx="2769950" cy="3070379"/>
          </a:xfrm>
          <a:prstGeom prst="rect">
            <a:avLst/>
          </a:prstGeom>
        </p:spPr>
      </p:pic>
      <p:sp>
        <p:nvSpPr>
          <p:cNvPr id="25" name="Freccia a destra 24">
            <a:extLst>
              <a:ext uri="{FF2B5EF4-FFF2-40B4-BE49-F238E27FC236}">
                <a16:creationId xmlns:a16="http://schemas.microsoft.com/office/drawing/2014/main" id="{D3EB0F58-3078-C992-E05A-E0AF545E5305}"/>
              </a:ext>
            </a:extLst>
          </p:cNvPr>
          <p:cNvSpPr/>
          <p:nvPr/>
        </p:nvSpPr>
        <p:spPr>
          <a:xfrm>
            <a:off x="5489765" y="4027583"/>
            <a:ext cx="648435" cy="491708"/>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a:extLst>
              <a:ext uri="{FF2B5EF4-FFF2-40B4-BE49-F238E27FC236}">
                <a16:creationId xmlns:a16="http://schemas.microsoft.com/office/drawing/2014/main" id="{5F9D5B0F-1863-6FC1-69B4-6CD4C509F1E4}"/>
              </a:ext>
            </a:extLst>
          </p:cNvPr>
          <p:cNvPicPr>
            <a:picLocks noChangeAspect="1"/>
          </p:cNvPicPr>
          <p:nvPr/>
        </p:nvPicPr>
        <p:blipFill>
          <a:blip r:embed="rId9"/>
          <a:stretch>
            <a:fillRect/>
          </a:stretch>
        </p:blipFill>
        <p:spPr>
          <a:xfrm>
            <a:off x="9276420" y="4551495"/>
            <a:ext cx="2769950" cy="1492311"/>
          </a:xfrm>
          <a:prstGeom prst="rect">
            <a:avLst/>
          </a:prstGeom>
        </p:spPr>
      </p:pic>
      <p:cxnSp>
        <p:nvCxnSpPr>
          <p:cNvPr id="29" name="Connettore 2 28">
            <a:extLst>
              <a:ext uri="{FF2B5EF4-FFF2-40B4-BE49-F238E27FC236}">
                <a16:creationId xmlns:a16="http://schemas.microsoft.com/office/drawing/2014/main" id="{55A46C76-0A94-4F72-09AC-06422AD02ED3}"/>
              </a:ext>
            </a:extLst>
          </p:cNvPr>
          <p:cNvCxnSpPr/>
          <p:nvPr/>
        </p:nvCxnSpPr>
        <p:spPr>
          <a:xfrm>
            <a:off x="7222603" y="5329619"/>
            <a:ext cx="193297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 name="Immagine 2">
            <a:extLst>
              <a:ext uri="{FF2B5EF4-FFF2-40B4-BE49-F238E27FC236}">
                <a16:creationId xmlns:a16="http://schemas.microsoft.com/office/drawing/2014/main" id="{A18D436C-530F-9143-FC3E-A28FCB64BEE4}"/>
              </a:ext>
            </a:extLst>
          </p:cNvPr>
          <p:cNvPicPr>
            <a:picLocks noChangeAspect="1"/>
          </p:cNvPicPr>
          <p:nvPr/>
        </p:nvPicPr>
        <p:blipFill>
          <a:blip r:embed="rId10"/>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12141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863BC-B76E-65C7-2540-DEA0D1F8620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0967374-F3C0-D975-6A16-782C0284C801}"/>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Definizione della mesh</a:t>
            </a:r>
          </a:p>
        </p:txBody>
      </p:sp>
      <p:sp>
        <p:nvSpPr>
          <p:cNvPr id="4" name="Titolo 1">
            <a:extLst>
              <a:ext uri="{FF2B5EF4-FFF2-40B4-BE49-F238E27FC236}">
                <a16:creationId xmlns:a16="http://schemas.microsoft.com/office/drawing/2014/main" id="{FD7F398C-D51B-D359-927E-6E70B273E1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0DF5BFE2-64D0-43F2-6999-69C5B088E2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064F7859-BF40-6F8A-162B-719CEC909FE6}"/>
              </a:ext>
            </a:extLst>
          </p:cNvPr>
          <p:cNvSpPr txBox="1"/>
          <p:nvPr/>
        </p:nvSpPr>
        <p:spPr>
          <a:xfrm>
            <a:off x="751972" y="997601"/>
            <a:ext cx="106529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a:t>Per la realizzazione della mesh 3D tetraedrica, il programma mette a disposizione tre opzioni:</a:t>
            </a:r>
          </a:p>
          <a:p>
            <a:pPr algn="just"/>
            <a:endParaRPr lang="it-IT"/>
          </a:p>
          <a:p>
            <a:pPr marL="285750" indent="-285750" algn="just">
              <a:buFont typeface="Arial" panose="020B0604020202020204" pitchFamily="34" charset="0"/>
              <a:buChar char="•"/>
            </a:pPr>
            <a:r>
              <a:rPr lang="it-IT"/>
              <a:t>Simple </a:t>
            </a:r>
            <a:r>
              <a:rPr lang="it-IT" err="1"/>
              <a:t>Piramid</a:t>
            </a:r>
            <a:endParaRPr lang="it-IT"/>
          </a:p>
          <a:p>
            <a:pPr marL="285750" indent="-285750" algn="just">
              <a:buFont typeface="Arial" panose="020B0604020202020204" pitchFamily="34" charset="0"/>
              <a:buChar char="•"/>
            </a:pPr>
            <a:r>
              <a:rPr lang="it-IT" err="1"/>
              <a:t>Smooth</a:t>
            </a:r>
            <a:r>
              <a:rPr lang="it-IT"/>
              <a:t> </a:t>
            </a:r>
            <a:r>
              <a:rPr lang="it-IT" err="1"/>
              <a:t>Piramid</a:t>
            </a:r>
            <a:endParaRPr lang="it-IT"/>
          </a:p>
          <a:p>
            <a:pPr marL="285750" indent="-285750" algn="just">
              <a:buFont typeface="Arial" panose="020B0604020202020204" pitchFamily="34" charset="0"/>
              <a:buChar char="•"/>
            </a:pPr>
            <a:r>
              <a:rPr lang="it-IT"/>
              <a:t>Split </a:t>
            </a:r>
            <a:r>
              <a:rPr lang="it-IT" err="1"/>
              <a:t>Quads</a:t>
            </a:r>
            <a:r>
              <a:rPr lang="it-IT"/>
              <a:t> </a:t>
            </a:r>
            <a:r>
              <a:rPr lang="it-IT" err="1"/>
              <a:t>Into</a:t>
            </a:r>
            <a:r>
              <a:rPr lang="it-IT"/>
              <a:t> Trias</a:t>
            </a:r>
          </a:p>
          <a:p>
            <a:pPr marL="285750" indent="-285750" algn="just">
              <a:buFont typeface="Arial" panose="020B0604020202020204" pitchFamily="34" charset="0"/>
              <a:buChar char="•"/>
            </a:pPr>
            <a:endParaRPr lang="it-IT"/>
          </a:p>
          <a:p>
            <a:pPr algn="just"/>
            <a:r>
              <a:rPr lang="it-IT"/>
              <a:t>Abbiamo realizzato la mesh nei tre modi e confrontato la qualità. Di seguito si riportano le tre mesh 3D, ottenute a parità di mesh 2D.</a:t>
            </a:r>
          </a:p>
        </p:txBody>
      </p:sp>
      <p:pic>
        <p:nvPicPr>
          <p:cNvPr id="7" name="Immagine 6">
            <a:extLst>
              <a:ext uri="{FF2B5EF4-FFF2-40B4-BE49-F238E27FC236}">
                <a16:creationId xmlns:a16="http://schemas.microsoft.com/office/drawing/2014/main" id="{3E72C332-A944-09E7-4CD6-5B057229B1D7}"/>
              </a:ext>
            </a:extLst>
          </p:cNvPr>
          <p:cNvPicPr>
            <a:picLocks noChangeAspect="1"/>
          </p:cNvPicPr>
          <p:nvPr/>
        </p:nvPicPr>
        <p:blipFill>
          <a:blip r:embed="rId3"/>
          <a:stretch>
            <a:fillRect/>
          </a:stretch>
        </p:blipFill>
        <p:spPr>
          <a:xfrm>
            <a:off x="1232337" y="3473883"/>
            <a:ext cx="9692231" cy="2517002"/>
          </a:xfrm>
          <a:prstGeom prst="rect">
            <a:avLst/>
          </a:prstGeom>
        </p:spPr>
      </p:pic>
      <p:pic>
        <p:nvPicPr>
          <p:cNvPr id="3" name="Immagine 2">
            <a:extLst>
              <a:ext uri="{FF2B5EF4-FFF2-40B4-BE49-F238E27FC236}">
                <a16:creationId xmlns:a16="http://schemas.microsoft.com/office/drawing/2014/main" id="{9740C460-D484-C270-5653-57FBA101E7FF}"/>
              </a:ext>
            </a:extLst>
          </p:cNvPr>
          <p:cNvPicPr>
            <a:picLocks noChangeAspect="1"/>
          </p:cNvPicPr>
          <p:nvPr/>
        </p:nvPicPr>
        <p:blipFill>
          <a:blip r:embed="rId4"/>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4032677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863BC-B76E-65C7-2540-DEA0D1F86205}"/>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5A831847-B496-93EF-CAE4-B71B9A674132}"/>
              </a:ext>
            </a:extLst>
          </p:cNvPr>
          <p:cNvPicPr>
            <a:picLocks noChangeAspect="1"/>
          </p:cNvPicPr>
          <p:nvPr/>
        </p:nvPicPr>
        <p:blipFill>
          <a:blip r:embed="rId2"/>
          <a:stretch>
            <a:fillRect/>
          </a:stretch>
        </p:blipFill>
        <p:spPr>
          <a:xfrm>
            <a:off x="955002" y="3755488"/>
            <a:ext cx="10281995" cy="1942556"/>
          </a:xfrm>
          <a:prstGeom prst="rect">
            <a:avLst/>
          </a:prstGeom>
        </p:spPr>
      </p:pic>
      <p:sp>
        <p:nvSpPr>
          <p:cNvPr id="2" name="Titolo 1">
            <a:extLst>
              <a:ext uri="{FF2B5EF4-FFF2-40B4-BE49-F238E27FC236}">
                <a16:creationId xmlns:a16="http://schemas.microsoft.com/office/drawing/2014/main" id="{40967374-F3C0-D975-6A16-782C0284C801}"/>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Definizione della mesh</a:t>
            </a:r>
          </a:p>
        </p:txBody>
      </p:sp>
      <p:sp>
        <p:nvSpPr>
          <p:cNvPr id="4" name="Titolo 1">
            <a:extLst>
              <a:ext uri="{FF2B5EF4-FFF2-40B4-BE49-F238E27FC236}">
                <a16:creationId xmlns:a16="http://schemas.microsoft.com/office/drawing/2014/main" id="{FD7F398C-D51B-D359-927E-6E70B273E1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0DF5BFE2-64D0-43F2-6999-69C5B088E2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82A61F0-8E19-BD06-E970-7DF558E793AA}"/>
              </a:ext>
            </a:extLst>
          </p:cNvPr>
          <p:cNvSpPr txBox="1"/>
          <p:nvPr/>
        </p:nvSpPr>
        <p:spPr>
          <a:xfrm>
            <a:off x="884902" y="1278193"/>
            <a:ext cx="7875639" cy="369332"/>
          </a:xfrm>
          <a:prstGeom prst="rect">
            <a:avLst/>
          </a:prstGeom>
          <a:noFill/>
        </p:spPr>
        <p:txBody>
          <a:bodyPr wrap="square" rtlCol="0">
            <a:spAutoFit/>
          </a:bodyPr>
          <a:lstStyle/>
          <a:p>
            <a:r>
              <a:rPr lang="it-IT" b="1"/>
              <a:t>Simple </a:t>
            </a:r>
            <a:r>
              <a:rPr lang="it-IT" b="1" err="1"/>
              <a:t>Piramid</a:t>
            </a:r>
            <a:r>
              <a:rPr lang="it-IT" b="1"/>
              <a:t> vs. </a:t>
            </a:r>
            <a:r>
              <a:rPr lang="it-IT" b="1" err="1"/>
              <a:t>Smooth</a:t>
            </a:r>
            <a:r>
              <a:rPr lang="it-IT" b="1"/>
              <a:t> </a:t>
            </a:r>
            <a:r>
              <a:rPr lang="it-IT" b="1" err="1"/>
              <a:t>Piramid</a:t>
            </a:r>
            <a:endParaRPr lang="it-IT" b="1"/>
          </a:p>
        </p:txBody>
      </p:sp>
      <p:sp>
        <p:nvSpPr>
          <p:cNvPr id="8" name="CasellaDiTesto 7">
            <a:extLst>
              <a:ext uri="{FF2B5EF4-FFF2-40B4-BE49-F238E27FC236}">
                <a16:creationId xmlns:a16="http://schemas.microsoft.com/office/drawing/2014/main" id="{DE6F2B82-67CD-E8B6-FB52-E4F6107EE36A}"/>
              </a:ext>
            </a:extLst>
          </p:cNvPr>
          <p:cNvSpPr txBox="1"/>
          <p:nvPr/>
        </p:nvSpPr>
        <p:spPr>
          <a:xfrm>
            <a:off x="884902" y="1760703"/>
            <a:ext cx="3805084" cy="1754326"/>
          </a:xfrm>
          <a:prstGeom prst="rect">
            <a:avLst/>
          </a:prstGeom>
          <a:noFill/>
        </p:spPr>
        <p:txBody>
          <a:bodyPr wrap="square" rtlCol="0">
            <a:spAutoFit/>
          </a:bodyPr>
          <a:lstStyle/>
          <a:p>
            <a:pPr algn="just"/>
            <a:r>
              <a:rPr lang="it-IT" b="0" i="0" err="1">
                <a:solidFill>
                  <a:srgbClr val="000000"/>
                </a:solidFill>
                <a:effectLst/>
                <a:latin typeface="Aptos Narrow" panose="020B0004020202020204" pitchFamily="34" charset="0"/>
              </a:rPr>
              <a:t>Smooth</a:t>
            </a:r>
            <a:r>
              <a:rPr lang="it-IT" b="0" i="0">
                <a:solidFill>
                  <a:srgbClr val="000000"/>
                </a:solidFill>
                <a:effectLst/>
                <a:latin typeface="Aptos Narrow" panose="020B0004020202020204" pitchFamily="34" charset="0"/>
              </a:rPr>
              <a:t> </a:t>
            </a:r>
            <a:r>
              <a:rPr lang="it-IT" b="0" i="0" err="1">
                <a:solidFill>
                  <a:srgbClr val="000000"/>
                </a:solidFill>
                <a:effectLst/>
                <a:latin typeface="Aptos Narrow" panose="020B0004020202020204" pitchFamily="34" charset="0"/>
              </a:rPr>
              <a:t>Piramid</a:t>
            </a:r>
            <a:r>
              <a:rPr lang="it-IT" b="0" i="0">
                <a:solidFill>
                  <a:srgbClr val="000000"/>
                </a:solidFill>
                <a:effectLst/>
                <a:latin typeface="Aptos Narrow" panose="020B0004020202020204" pitchFamily="34" charset="0"/>
              </a:rPr>
              <a:t> rispetto a Simple </a:t>
            </a:r>
            <a:r>
              <a:rPr lang="it-IT" b="0" i="0" err="1">
                <a:solidFill>
                  <a:srgbClr val="000000"/>
                </a:solidFill>
                <a:effectLst/>
                <a:latin typeface="Aptos Narrow" panose="020B0004020202020204" pitchFamily="34" charset="0"/>
              </a:rPr>
              <a:t>Piramid</a:t>
            </a:r>
            <a:r>
              <a:rPr lang="it-IT" b="0" i="0">
                <a:solidFill>
                  <a:srgbClr val="000000"/>
                </a:solidFill>
                <a:effectLst/>
                <a:latin typeface="Aptos Narrow" panose="020B0004020202020204" pitchFamily="34" charset="0"/>
              </a:rPr>
              <a:t> garantisce elementi più </a:t>
            </a:r>
            <a:r>
              <a:rPr lang="it-IT" b="0" i="0" err="1">
                <a:solidFill>
                  <a:srgbClr val="000000"/>
                </a:solidFill>
                <a:effectLst/>
                <a:latin typeface="Aptos Narrow" panose="020B0004020202020204" pitchFamily="34" charset="0"/>
              </a:rPr>
              <a:t>smooth</a:t>
            </a:r>
            <a:r>
              <a:rPr lang="it-IT" b="0" i="0">
                <a:solidFill>
                  <a:srgbClr val="000000"/>
                </a:solidFill>
                <a:effectLst/>
                <a:latin typeface="Aptos Narrow" panose="020B0004020202020204" pitchFamily="34" charset="0"/>
              </a:rPr>
              <a:t>, cioè tali che approssimano in maniera più accurata la geometria del componente solido. </a:t>
            </a:r>
          </a:p>
          <a:p>
            <a:endParaRPr lang="it-IT">
              <a:solidFill>
                <a:srgbClr val="000000"/>
              </a:solidFill>
              <a:latin typeface="Aptos Narrow" panose="020B0004020202020204" pitchFamily="34" charset="0"/>
            </a:endParaRPr>
          </a:p>
        </p:txBody>
      </p:sp>
      <p:sp>
        <p:nvSpPr>
          <p:cNvPr id="9" name="CasellaDiTesto 8">
            <a:extLst>
              <a:ext uri="{FF2B5EF4-FFF2-40B4-BE49-F238E27FC236}">
                <a16:creationId xmlns:a16="http://schemas.microsoft.com/office/drawing/2014/main" id="{A36E1687-5FA0-36BA-3B48-0DF9D66D96F3}"/>
              </a:ext>
            </a:extLst>
          </p:cNvPr>
          <p:cNvSpPr txBox="1"/>
          <p:nvPr/>
        </p:nvSpPr>
        <p:spPr>
          <a:xfrm>
            <a:off x="5252393" y="1632324"/>
            <a:ext cx="6054705" cy="1754326"/>
          </a:xfrm>
          <a:prstGeom prst="rect">
            <a:avLst/>
          </a:prstGeom>
          <a:noFill/>
        </p:spPr>
        <p:txBody>
          <a:bodyPr wrap="square" rtlCol="0">
            <a:spAutoFit/>
          </a:bodyPr>
          <a:lstStyle/>
          <a:p>
            <a:pPr algn="just"/>
            <a:r>
              <a:rPr lang="it-IT" b="0" i="0">
                <a:solidFill>
                  <a:srgbClr val="000000"/>
                </a:solidFill>
                <a:effectLst/>
                <a:latin typeface="Aptos Narrow" panose="020B0004020202020204" pitchFamily="34" charset="0"/>
              </a:rPr>
              <a:t>In questo caso, utilizzare Simple </a:t>
            </a:r>
            <a:r>
              <a:rPr lang="it-IT" b="0" i="0" err="1">
                <a:solidFill>
                  <a:srgbClr val="000000"/>
                </a:solidFill>
                <a:effectLst/>
                <a:latin typeface="Aptos Narrow" panose="020B0004020202020204" pitchFamily="34" charset="0"/>
              </a:rPr>
              <a:t>Piramid</a:t>
            </a:r>
            <a:r>
              <a:rPr lang="it-IT" b="0" i="0">
                <a:solidFill>
                  <a:srgbClr val="000000"/>
                </a:solidFill>
                <a:effectLst/>
                <a:latin typeface="Aptos Narrow" panose="020B0004020202020204" pitchFamily="34" charset="0"/>
              </a:rPr>
              <a:t> o </a:t>
            </a:r>
            <a:r>
              <a:rPr lang="it-IT" b="0" i="0" err="1">
                <a:solidFill>
                  <a:srgbClr val="000000"/>
                </a:solidFill>
                <a:effectLst/>
                <a:latin typeface="Aptos Narrow" panose="020B0004020202020204" pitchFamily="34" charset="0"/>
              </a:rPr>
              <a:t>Smooth</a:t>
            </a:r>
            <a:r>
              <a:rPr lang="it-IT" b="0" i="0">
                <a:solidFill>
                  <a:srgbClr val="000000"/>
                </a:solidFill>
                <a:effectLst/>
                <a:latin typeface="Aptos Narrow" panose="020B0004020202020204" pitchFamily="34" charset="0"/>
              </a:rPr>
              <a:t> </a:t>
            </a:r>
            <a:r>
              <a:rPr lang="it-IT" b="0" i="0" err="1">
                <a:solidFill>
                  <a:srgbClr val="000000"/>
                </a:solidFill>
                <a:effectLst/>
                <a:latin typeface="Aptos Narrow" panose="020B0004020202020204" pitchFamily="34" charset="0"/>
              </a:rPr>
              <a:t>Piramid</a:t>
            </a:r>
            <a:r>
              <a:rPr lang="it-IT" b="0" i="0">
                <a:solidFill>
                  <a:srgbClr val="000000"/>
                </a:solidFill>
                <a:effectLst/>
                <a:latin typeface="Aptos Narrow" panose="020B0004020202020204" pitchFamily="34" charset="0"/>
              </a:rPr>
              <a:t> non costituisce una differenza significativa. Inoltre, utilizzando Simple </a:t>
            </a:r>
            <a:r>
              <a:rPr lang="it-IT" b="0" i="0" err="1">
                <a:solidFill>
                  <a:srgbClr val="000000"/>
                </a:solidFill>
                <a:effectLst/>
                <a:latin typeface="Aptos Narrow" panose="020B0004020202020204" pitchFamily="34" charset="0"/>
              </a:rPr>
              <a:t>Piramid</a:t>
            </a:r>
            <a:r>
              <a:rPr lang="it-IT" b="0" i="0">
                <a:solidFill>
                  <a:srgbClr val="000000"/>
                </a:solidFill>
                <a:effectLst/>
                <a:latin typeface="Aptos Narrow" panose="020B0004020202020204" pitchFamily="34" charset="0"/>
              </a:rPr>
              <a:t> e andando ad eseguire uno </a:t>
            </a:r>
            <a:r>
              <a:rPr lang="it-IT" b="0" i="0" err="1">
                <a:solidFill>
                  <a:srgbClr val="000000"/>
                </a:solidFill>
                <a:effectLst/>
                <a:latin typeface="Aptos Narrow" panose="020B0004020202020204" pitchFamily="34" charset="0"/>
              </a:rPr>
              <a:t>smoothing</a:t>
            </a:r>
            <a:r>
              <a:rPr lang="it-IT" b="0" i="0">
                <a:solidFill>
                  <a:srgbClr val="000000"/>
                </a:solidFill>
                <a:effectLst/>
                <a:latin typeface="Aptos Narrow" panose="020B0004020202020204" pitchFamily="34" charset="0"/>
              </a:rPr>
              <a:t> di tutti gli elementi si ottiene «</a:t>
            </a:r>
            <a:r>
              <a:rPr lang="it-IT" b="0" i="0" err="1">
                <a:solidFill>
                  <a:srgbClr val="000000"/>
                </a:solidFill>
                <a:effectLst/>
                <a:latin typeface="Aptos Narrow" panose="020B0004020202020204" pitchFamily="34" charset="0"/>
              </a:rPr>
              <a:t>largest</a:t>
            </a:r>
            <a:r>
              <a:rPr lang="it-IT" b="0" i="0">
                <a:solidFill>
                  <a:srgbClr val="000000"/>
                </a:solidFill>
                <a:effectLst/>
                <a:latin typeface="Aptos Narrow" panose="020B0004020202020204" pitchFamily="34" charset="0"/>
              </a:rPr>
              <a:t> </a:t>
            </a:r>
            <a:r>
              <a:rPr lang="it-IT" b="0" i="0" err="1">
                <a:solidFill>
                  <a:srgbClr val="000000"/>
                </a:solidFill>
                <a:effectLst/>
                <a:latin typeface="Aptos Narrow" panose="020B0004020202020204" pitchFamily="34" charset="0"/>
              </a:rPr>
              <a:t>displacement</a:t>
            </a:r>
            <a:r>
              <a:rPr lang="it-IT">
                <a:solidFill>
                  <a:srgbClr val="000000"/>
                </a:solidFill>
                <a:latin typeface="Aptos Narrow" panose="020B0004020202020204" pitchFamily="34" charset="0"/>
              </a:rPr>
              <a:t> = 0»</a:t>
            </a:r>
            <a:r>
              <a:rPr lang="it-IT" b="0" i="0">
                <a:solidFill>
                  <a:srgbClr val="000000"/>
                </a:solidFill>
                <a:effectLst/>
                <a:latin typeface="Aptos Narrow" panose="020B0004020202020204" pitchFamily="34" charset="0"/>
              </a:rPr>
              <a:t> già con 1 singola iterazione.</a:t>
            </a:r>
            <a:endParaRPr lang="it-IT"/>
          </a:p>
          <a:p>
            <a:endParaRPr lang="it-IT"/>
          </a:p>
        </p:txBody>
      </p:sp>
      <p:pic>
        <p:nvPicPr>
          <p:cNvPr id="13" name="Immagine 12">
            <a:extLst>
              <a:ext uri="{FF2B5EF4-FFF2-40B4-BE49-F238E27FC236}">
                <a16:creationId xmlns:a16="http://schemas.microsoft.com/office/drawing/2014/main" id="{732E2096-43D2-D583-C1B3-3FE017922694}"/>
              </a:ext>
            </a:extLst>
          </p:cNvPr>
          <p:cNvPicPr>
            <a:picLocks noChangeAspect="1"/>
          </p:cNvPicPr>
          <p:nvPr/>
        </p:nvPicPr>
        <p:blipFill>
          <a:blip r:embed="rId2"/>
          <a:stretch>
            <a:fillRect/>
          </a:stretch>
        </p:blipFill>
        <p:spPr>
          <a:xfrm>
            <a:off x="955002" y="3730973"/>
            <a:ext cx="10281995" cy="1942556"/>
          </a:xfrm>
          <a:prstGeom prst="rect">
            <a:avLst/>
          </a:prstGeom>
        </p:spPr>
      </p:pic>
      <p:sp>
        <p:nvSpPr>
          <p:cNvPr id="14" name="Rettangolo 13">
            <a:extLst>
              <a:ext uri="{FF2B5EF4-FFF2-40B4-BE49-F238E27FC236}">
                <a16:creationId xmlns:a16="http://schemas.microsoft.com/office/drawing/2014/main" id="{382E4686-BAB6-8A52-36AE-E05F7B484139}"/>
              </a:ext>
            </a:extLst>
          </p:cNvPr>
          <p:cNvSpPr/>
          <p:nvPr/>
        </p:nvSpPr>
        <p:spPr>
          <a:xfrm>
            <a:off x="688258" y="5407742"/>
            <a:ext cx="1966452" cy="45346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a destra 14">
            <a:extLst>
              <a:ext uri="{FF2B5EF4-FFF2-40B4-BE49-F238E27FC236}">
                <a16:creationId xmlns:a16="http://schemas.microsoft.com/office/drawing/2014/main" id="{6F075348-19E1-5259-FC62-633B65E7CBE2}"/>
              </a:ext>
            </a:extLst>
          </p:cNvPr>
          <p:cNvSpPr/>
          <p:nvPr/>
        </p:nvSpPr>
        <p:spPr>
          <a:xfrm>
            <a:off x="314061" y="5525047"/>
            <a:ext cx="265471" cy="172997"/>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34832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FF68D-5900-54D3-5F52-8F56A4FBA4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8A78BA9-F9EB-36F6-E2CB-70383CE40875}"/>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Mesh 3D con R-trias 2.5mm</a:t>
            </a:r>
          </a:p>
        </p:txBody>
      </p:sp>
      <p:sp>
        <p:nvSpPr>
          <p:cNvPr id="4" name="Titolo 1">
            <a:extLst>
              <a:ext uri="{FF2B5EF4-FFF2-40B4-BE49-F238E27FC236}">
                <a16:creationId xmlns:a16="http://schemas.microsoft.com/office/drawing/2014/main" id="{77014480-826D-74AC-8D5B-43CB15B848C7}"/>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D456B5C9-827E-C551-BFE3-82198711EA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75DD38E4-C071-ACE2-62C0-7399AB561FB9}"/>
              </a:ext>
            </a:extLst>
          </p:cNvPr>
          <p:cNvPicPr>
            <a:picLocks noChangeAspect="1"/>
          </p:cNvPicPr>
          <p:nvPr/>
        </p:nvPicPr>
        <p:blipFill>
          <a:blip r:embed="rId3"/>
          <a:stretch>
            <a:fillRect/>
          </a:stretch>
        </p:blipFill>
        <p:spPr>
          <a:xfrm>
            <a:off x="3168458" y="923793"/>
            <a:ext cx="5325302" cy="5104565"/>
          </a:xfrm>
          <a:prstGeom prst="rect">
            <a:avLst/>
          </a:prstGeom>
        </p:spPr>
      </p:pic>
      <p:pic>
        <p:nvPicPr>
          <p:cNvPr id="8" name="Immagine 7">
            <a:extLst>
              <a:ext uri="{FF2B5EF4-FFF2-40B4-BE49-F238E27FC236}">
                <a16:creationId xmlns:a16="http://schemas.microsoft.com/office/drawing/2014/main" id="{00BFE745-B818-DB6D-1FFE-F9D5A164DB71}"/>
              </a:ext>
            </a:extLst>
          </p:cNvPr>
          <p:cNvPicPr>
            <a:picLocks noChangeAspect="1"/>
          </p:cNvPicPr>
          <p:nvPr/>
        </p:nvPicPr>
        <p:blipFill>
          <a:blip r:embed="rId4"/>
          <a:stretch>
            <a:fillRect/>
          </a:stretch>
        </p:blipFill>
        <p:spPr>
          <a:xfrm>
            <a:off x="0" y="1074739"/>
            <a:ext cx="3653995" cy="2797681"/>
          </a:xfrm>
          <a:prstGeom prst="rect">
            <a:avLst/>
          </a:prstGeom>
        </p:spPr>
      </p:pic>
      <p:cxnSp>
        <p:nvCxnSpPr>
          <p:cNvPr id="10" name="Connettore 2 9">
            <a:extLst>
              <a:ext uri="{FF2B5EF4-FFF2-40B4-BE49-F238E27FC236}">
                <a16:creationId xmlns:a16="http://schemas.microsoft.com/office/drawing/2014/main" id="{101CBCFE-80E2-D769-D487-29C49480AC9A}"/>
              </a:ext>
            </a:extLst>
          </p:cNvPr>
          <p:cNvCxnSpPr>
            <a:cxnSpLocks/>
          </p:cNvCxnSpPr>
          <p:nvPr/>
        </p:nvCxnSpPr>
        <p:spPr>
          <a:xfrm flipH="1" flipV="1">
            <a:off x="1930400" y="2214880"/>
            <a:ext cx="1723595" cy="30480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Immagine 13">
            <a:extLst>
              <a:ext uri="{FF2B5EF4-FFF2-40B4-BE49-F238E27FC236}">
                <a16:creationId xmlns:a16="http://schemas.microsoft.com/office/drawing/2014/main" id="{48C76C7B-139E-CD08-BE8D-F0A5F182C51F}"/>
              </a:ext>
            </a:extLst>
          </p:cNvPr>
          <p:cNvPicPr>
            <a:picLocks noChangeAspect="1"/>
          </p:cNvPicPr>
          <p:nvPr/>
        </p:nvPicPr>
        <p:blipFill>
          <a:blip r:embed="rId5"/>
          <a:stretch>
            <a:fillRect/>
          </a:stretch>
        </p:blipFill>
        <p:spPr>
          <a:xfrm>
            <a:off x="9022080" y="1171772"/>
            <a:ext cx="2970773" cy="2257228"/>
          </a:xfrm>
          <a:prstGeom prst="rect">
            <a:avLst/>
          </a:prstGeom>
        </p:spPr>
      </p:pic>
      <p:cxnSp>
        <p:nvCxnSpPr>
          <p:cNvPr id="15" name="Connettore 2 14">
            <a:extLst>
              <a:ext uri="{FF2B5EF4-FFF2-40B4-BE49-F238E27FC236}">
                <a16:creationId xmlns:a16="http://schemas.microsoft.com/office/drawing/2014/main" id="{F5F37D24-FAA1-CA63-EE18-AF35FC708B7A}"/>
              </a:ext>
            </a:extLst>
          </p:cNvPr>
          <p:cNvCxnSpPr>
            <a:cxnSpLocks/>
          </p:cNvCxnSpPr>
          <p:nvPr/>
        </p:nvCxnSpPr>
        <p:spPr>
          <a:xfrm flipV="1">
            <a:off x="6822453" y="1880437"/>
            <a:ext cx="3561067" cy="2586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CasellaDiTesto 21">
            <a:extLst>
              <a:ext uri="{FF2B5EF4-FFF2-40B4-BE49-F238E27FC236}">
                <a16:creationId xmlns:a16="http://schemas.microsoft.com/office/drawing/2014/main" id="{AF9E7312-2277-8C85-D3C5-BDE9765E9BBD}"/>
              </a:ext>
            </a:extLst>
          </p:cNvPr>
          <p:cNvSpPr txBox="1"/>
          <p:nvPr/>
        </p:nvSpPr>
        <p:spPr>
          <a:xfrm>
            <a:off x="6537960" y="4022450"/>
            <a:ext cx="4968240" cy="1477328"/>
          </a:xfrm>
          <a:prstGeom prst="rect">
            <a:avLst/>
          </a:prstGeom>
          <a:noFill/>
        </p:spPr>
        <p:txBody>
          <a:bodyPr wrap="square" rtlCol="0">
            <a:spAutoFit/>
          </a:bodyPr>
          <a:lstStyle/>
          <a:p>
            <a:pPr algn="just"/>
            <a:r>
              <a:rPr lang="it-IT"/>
              <a:t>La mesh 2.5 mm appare grossolana e con molti elementi distorti in più punti del componente.</a:t>
            </a:r>
          </a:p>
          <a:p>
            <a:pPr algn="just"/>
            <a:endParaRPr lang="it-IT"/>
          </a:p>
          <a:p>
            <a:pPr algn="just"/>
            <a:r>
              <a:rPr lang="it-IT"/>
              <a:t>Si prosegue quindi infittendo la mesh, riducendo la dimensione degli elementi.</a:t>
            </a:r>
          </a:p>
        </p:txBody>
      </p:sp>
    </p:spTree>
    <p:extLst>
      <p:ext uri="{BB962C8B-B14F-4D97-AF65-F5344CB8AC3E}">
        <p14:creationId xmlns:p14="http://schemas.microsoft.com/office/powerpoint/2010/main" val="1422688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CC515-500A-9DEF-5A5F-4F16E4C92AD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BE2D01-2BE3-C874-3D87-734EAEF70400}"/>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Mesh 3D con R-trias 1.5mm</a:t>
            </a:r>
          </a:p>
        </p:txBody>
      </p:sp>
      <p:sp>
        <p:nvSpPr>
          <p:cNvPr id="4" name="Titolo 1">
            <a:extLst>
              <a:ext uri="{FF2B5EF4-FFF2-40B4-BE49-F238E27FC236}">
                <a16:creationId xmlns:a16="http://schemas.microsoft.com/office/drawing/2014/main" id="{B6FD3405-9CCC-E7F5-979C-D8FD5D794E90}"/>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DD1EC5C6-7055-55E2-CAED-0E15A43510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uppo 21">
            <a:extLst>
              <a:ext uri="{FF2B5EF4-FFF2-40B4-BE49-F238E27FC236}">
                <a16:creationId xmlns:a16="http://schemas.microsoft.com/office/drawing/2014/main" id="{BB6D50B7-5969-B849-5EC6-5361A36AA28F}"/>
              </a:ext>
            </a:extLst>
          </p:cNvPr>
          <p:cNvGrpSpPr/>
          <p:nvPr/>
        </p:nvGrpSpPr>
        <p:grpSpPr>
          <a:xfrm>
            <a:off x="46380" y="977622"/>
            <a:ext cx="11894625" cy="5115607"/>
            <a:chOff x="46380" y="977622"/>
            <a:chExt cx="11894625" cy="5115607"/>
          </a:xfrm>
        </p:grpSpPr>
        <p:pic>
          <p:nvPicPr>
            <p:cNvPr id="6" name="Immagine 5">
              <a:extLst>
                <a:ext uri="{FF2B5EF4-FFF2-40B4-BE49-F238E27FC236}">
                  <a16:creationId xmlns:a16="http://schemas.microsoft.com/office/drawing/2014/main" id="{ED0B74DD-2824-9433-CAC3-575BDCC2448B}"/>
                </a:ext>
              </a:extLst>
            </p:cNvPr>
            <p:cNvPicPr>
              <a:picLocks noChangeAspect="1"/>
            </p:cNvPicPr>
            <p:nvPr/>
          </p:nvPicPr>
          <p:blipFill rotWithShape="1">
            <a:blip r:embed="rId3"/>
            <a:srcRect l="11302" r="6361"/>
            <a:stretch/>
          </p:blipFill>
          <p:spPr>
            <a:xfrm rot="159106">
              <a:off x="3860506" y="977622"/>
              <a:ext cx="4470987" cy="4967630"/>
            </a:xfrm>
            <a:prstGeom prst="rect">
              <a:avLst/>
            </a:prstGeom>
          </p:spPr>
        </p:pic>
        <p:pic>
          <p:nvPicPr>
            <p:cNvPr id="8" name="Immagine 7">
              <a:extLst>
                <a:ext uri="{FF2B5EF4-FFF2-40B4-BE49-F238E27FC236}">
                  <a16:creationId xmlns:a16="http://schemas.microsoft.com/office/drawing/2014/main" id="{69343634-A03B-7829-37E3-45113E5B0221}"/>
                </a:ext>
              </a:extLst>
            </p:cNvPr>
            <p:cNvPicPr>
              <a:picLocks noChangeAspect="1"/>
            </p:cNvPicPr>
            <p:nvPr/>
          </p:nvPicPr>
          <p:blipFill>
            <a:blip r:embed="rId4"/>
            <a:stretch>
              <a:fillRect/>
            </a:stretch>
          </p:blipFill>
          <p:spPr>
            <a:xfrm>
              <a:off x="8444015" y="3400210"/>
              <a:ext cx="3496990" cy="2693019"/>
            </a:xfrm>
            <a:prstGeom prst="rect">
              <a:avLst/>
            </a:prstGeom>
          </p:spPr>
        </p:pic>
        <p:pic>
          <p:nvPicPr>
            <p:cNvPr id="10" name="Immagine 9">
              <a:extLst>
                <a:ext uri="{FF2B5EF4-FFF2-40B4-BE49-F238E27FC236}">
                  <a16:creationId xmlns:a16="http://schemas.microsoft.com/office/drawing/2014/main" id="{EF0A33D2-5F7C-F833-8D61-CCABAEDBD011}"/>
                </a:ext>
              </a:extLst>
            </p:cNvPr>
            <p:cNvPicPr>
              <a:picLocks noChangeAspect="1"/>
            </p:cNvPicPr>
            <p:nvPr/>
          </p:nvPicPr>
          <p:blipFill>
            <a:blip r:embed="rId5"/>
            <a:stretch>
              <a:fillRect/>
            </a:stretch>
          </p:blipFill>
          <p:spPr>
            <a:xfrm>
              <a:off x="46380" y="1110533"/>
              <a:ext cx="3701604" cy="3370027"/>
            </a:xfrm>
            <a:prstGeom prst="rect">
              <a:avLst/>
            </a:prstGeom>
          </p:spPr>
        </p:pic>
        <p:cxnSp>
          <p:nvCxnSpPr>
            <p:cNvPr id="11" name="Connettore 2 10">
              <a:extLst>
                <a:ext uri="{FF2B5EF4-FFF2-40B4-BE49-F238E27FC236}">
                  <a16:creationId xmlns:a16="http://schemas.microsoft.com/office/drawing/2014/main" id="{3040678E-9E04-B775-F4FF-416E99A4E993}"/>
                </a:ext>
              </a:extLst>
            </p:cNvPr>
            <p:cNvCxnSpPr>
              <a:cxnSpLocks/>
            </p:cNvCxnSpPr>
            <p:nvPr/>
          </p:nvCxnSpPr>
          <p:spPr>
            <a:xfrm flipH="1" flipV="1">
              <a:off x="2680065" y="3363370"/>
              <a:ext cx="1505855" cy="19096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ttore 2 14">
              <a:extLst>
                <a:ext uri="{FF2B5EF4-FFF2-40B4-BE49-F238E27FC236}">
                  <a16:creationId xmlns:a16="http://schemas.microsoft.com/office/drawing/2014/main" id="{2ED8279B-292D-C62F-F2CC-DCD19E40D544}"/>
                </a:ext>
              </a:extLst>
            </p:cNvPr>
            <p:cNvCxnSpPr>
              <a:cxnSpLocks/>
            </p:cNvCxnSpPr>
            <p:nvPr/>
          </p:nvCxnSpPr>
          <p:spPr>
            <a:xfrm>
              <a:off x="6675120" y="2255520"/>
              <a:ext cx="2206831" cy="206268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2872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64C2-0E27-A01D-817C-17671DA441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BB0FADE-9FAB-9945-2151-0FCE597D4BA6}"/>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Mesh 3D con R-trias 1mm</a:t>
            </a:r>
          </a:p>
        </p:txBody>
      </p:sp>
      <p:sp>
        <p:nvSpPr>
          <p:cNvPr id="4" name="Titolo 1">
            <a:extLst>
              <a:ext uri="{FF2B5EF4-FFF2-40B4-BE49-F238E27FC236}">
                <a16:creationId xmlns:a16="http://schemas.microsoft.com/office/drawing/2014/main" id="{0F68D0A4-D099-AF3A-FFB5-A137D1CE1899}"/>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85177029-7A04-E7DA-3646-01E50282C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po 17">
            <a:extLst>
              <a:ext uri="{FF2B5EF4-FFF2-40B4-BE49-F238E27FC236}">
                <a16:creationId xmlns:a16="http://schemas.microsoft.com/office/drawing/2014/main" id="{67DBC8B8-D563-84BD-6C56-BC33DBC59901}"/>
              </a:ext>
            </a:extLst>
          </p:cNvPr>
          <p:cNvGrpSpPr/>
          <p:nvPr/>
        </p:nvGrpSpPr>
        <p:grpSpPr>
          <a:xfrm>
            <a:off x="108973" y="829643"/>
            <a:ext cx="11963894" cy="5235962"/>
            <a:chOff x="108973" y="829643"/>
            <a:chExt cx="11963894" cy="5235962"/>
          </a:xfrm>
        </p:grpSpPr>
        <p:pic>
          <p:nvPicPr>
            <p:cNvPr id="6" name="Immagine 5">
              <a:extLst>
                <a:ext uri="{FF2B5EF4-FFF2-40B4-BE49-F238E27FC236}">
                  <a16:creationId xmlns:a16="http://schemas.microsoft.com/office/drawing/2014/main" id="{322E9CE4-91B0-E534-6035-3AB175CEEF43}"/>
                </a:ext>
              </a:extLst>
            </p:cNvPr>
            <p:cNvPicPr>
              <a:picLocks noChangeAspect="1"/>
            </p:cNvPicPr>
            <p:nvPr/>
          </p:nvPicPr>
          <p:blipFill rotWithShape="1">
            <a:blip r:embed="rId3"/>
            <a:srcRect l="8782" t="2829" r="3992" b="3040"/>
            <a:stretch/>
          </p:blipFill>
          <p:spPr>
            <a:xfrm>
              <a:off x="3759200" y="829643"/>
              <a:ext cx="4673600" cy="5208337"/>
            </a:xfrm>
            <a:prstGeom prst="rect">
              <a:avLst/>
            </a:prstGeom>
          </p:spPr>
        </p:pic>
        <p:pic>
          <p:nvPicPr>
            <p:cNvPr id="8" name="Immagine 7">
              <a:extLst>
                <a:ext uri="{FF2B5EF4-FFF2-40B4-BE49-F238E27FC236}">
                  <a16:creationId xmlns:a16="http://schemas.microsoft.com/office/drawing/2014/main" id="{3D669160-30F2-780F-7509-55782B421505}"/>
                </a:ext>
              </a:extLst>
            </p:cNvPr>
            <p:cNvPicPr>
              <a:picLocks noChangeAspect="1"/>
            </p:cNvPicPr>
            <p:nvPr/>
          </p:nvPicPr>
          <p:blipFill>
            <a:blip r:embed="rId4"/>
            <a:stretch>
              <a:fillRect/>
            </a:stretch>
          </p:blipFill>
          <p:spPr>
            <a:xfrm>
              <a:off x="8432800" y="3221499"/>
              <a:ext cx="3640067" cy="2844106"/>
            </a:xfrm>
            <a:prstGeom prst="rect">
              <a:avLst/>
            </a:prstGeom>
          </p:spPr>
        </p:pic>
        <p:cxnSp>
          <p:nvCxnSpPr>
            <p:cNvPr id="9" name="Connettore 2 8">
              <a:extLst>
                <a:ext uri="{FF2B5EF4-FFF2-40B4-BE49-F238E27FC236}">
                  <a16:creationId xmlns:a16="http://schemas.microsoft.com/office/drawing/2014/main" id="{36683132-9D9F-4659-8B38-732B62E674B4}"/>
                </a:ext>
              </a:extLst>
            </p:cNvPr>
            <p:cNvCxnSpPr>
              <a:cxnSpLocks/>
            </p:cNvCxnSpPr>
            <p:nvPr/>
          </p:nvCxnSpPr>
          <p:spPr>
            <a:xfrm>
              <a:off x="6858000" y="2074073"/>
              <a:ext cx="1960880" cy="23048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5" name="Immagine 14">
              <a:extLst>
                <a:ext uri="{FF2B5EF4-FFF2-40B4-BE49-F238E27FC236}">
                  <a16:creationId xmlns:a16="http://schemas.microsoft.com/office/drawing/2014/main" id="{5115A019-D1DB-4A5A-A377-60BC90539260}"/>
                </a:ext>
              </a:extLst>
            </p:cNvPr>
            <p:cNvPicPr>
              <a:picLocks noChangeAspect="1"/>
            </p:cNvPicPr>
            <p:nvPr/>
          </p:nvPicPr>
          <p:blipFill>
            <a:blip r:embed="rId5"/>
            <a:stretch>
              <a:fillRect/>
            </a:stretch>
          </p:blipFill>
          <p:spPr>
            <a:xfrm>
              <a:off x="108973" y="960344"/>
              <a:ext cx="4129358" cy="2728105"/>
            </a:xfrm>
            <a:prstGeom prst="rect">
              <a:avLst/>
            </a:prstGeom>
          </p:spPr>
        </p:pic>
        <p:cxnSp>
          <p:nvCxnSpPr>
            <p:cNvPr id="16" name="Connettore 2 15">
              <a:extLst>
                <a:ext uri="{FF2B5EF4-FFF2-40B4-BE49-F238E27FC236}">
                  <a16:creationId xmlns:a16="http://schemas.microsoft.com/office/drawing/2014/main" id="{55F7743A-F1A0-284D-4C70-DBB715C4F08B}"/>
                </a:ext>
              </a:extLst>
            </p:cNvPr>
            <p:cNvCxnSpPr>
              <a:cxnSpLocks/>
            </p:cNvCxnSpPr>
            <p:nvPr/>
          </p:nvCxnSpPr>
          <p:spPr>
            <a:xfrm flipH="1" flipV="1">
              <a:off x="2560320" y="2478976"/>
              <a:ext cx="1565727" cy="31191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81835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C76B-33ED-E7A7-E123-7CA349EAF6A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FB77540-4AEC-4CDC-ED3F-B2E65B608371}"/>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Mesh 3D con R-trias 1mm con infittimento nella zona critica 0.5mm</a:t>
            </a:r>
          </a:p>
        </p:txBody>
      </p:sp>
      <p:sp>
        <p:nvSpPr>
          <p:cNvPr id="4" name="Titolo 1">
            <a:extLst>
              <a:ext uri="{FF2B5EF4-FFF2-40B4-BE49-F238E27FC236}">
                <a16:creationId xmlns:a16="http://schemas.microsoft.com/office/drawing/2014/main" id="{1ACAAA5D-C648-3262-B732-B245F8B35DF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A75B13FF-2474-86CC-6355-8500FD08EF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A113DD0E-79DA-2664-B77C-4514285230CF}"/>
              </a:ext>
            </a:extLst>
          </p:cNvPr>
          <p:cNvPicPr>
            <a:picLocks noChangeAspect="1"/>
          </p:cNvPicPr>
          <p:nvPr/>
        </p:nvPicPr>
        <p:blipFill>
          <a:blip r:embed="rId3"/>
          <a:stretch>
            <a:fillRect/>
          </a:stretch>
        </p:blipFill>
        <p:spPr>
          <a:xfrm>
            <a:off x="146980" y="1507916"/>
            <a:ext cx="6694073" cy="3561924"/>
          </a:xfrm>
          <a:prstGeom prst="rect">
            <a:avLst/>
          </a:prstGeom>
        </p:spPr>
      </p:pic>
      <p:pic>
        <p:nvPicPr>
          <p:cNvPr id="8" name="Immagine 7">
            <a:extLst>
              <a:ext uri="{FF2B5EF4-FFF2-40B4-BE49-F238E27FC236}">
                <a16:creationId xmlns:a16="http://schemas.microsoft.com/office/drawing/2014/main" id="{DB528CFE-1412-5ACC-1BB9-F64943488216}"/>
              </a:ext>
            </a:extLst>
          </p:cNvPr>
          <p:cNvPicPr>
            <a:picLocks noChangeAspect="1"/>
          </p:cNvPicPr>
          <p:nvPr/>
        </p:nvPicPr>
        <p:blipFill>
          <a:blip r:embed="rId4"/>
          <a:stretch>
            <a:fillRect/>
          </a:stretch>
        </p:blipFill>
        <p:spPr>
          <a:xfrm>
            <a:off x="7227515" y="1507916"/>
            <a:ext cx="4817505" cy="3400929"/>
          </a:xfrm>
          <a:prstGeom prst="rect">
            <a:avLst/>
          </a:prstGeom>
        </p:spPr>
      </p:pic>
      <p:cxnSp>
        <p:nvCxnSpPr>
          <p:cNvPr id="9" name="Connettore 2 8">
            <a:extLst>
              <a:ext uri="{FF2B5EF4-FFF2-40B4-BE49-F238E27FC236}">
                <a16:creationId xmlns:a16="http://schemas.microsoft.com/office/drawing/2014/main" id="{14F1CEC2-C6D5-643A-2CCF-4B5C95BAB1FE}"/>
              </a:ext>
            </a:extLst>
          </p:cNvPr>
          <p:cNvCxnSpPr>
            <a:cxnSpLocks/>
          </p:cNvCxnSpPr>
          <p:nvPr/>
        </p:nvCxnSpPr>
        <p:spPr>
          <a:xfrm flipV="1">
            <a:off x="2753360" y="2682240"/>
            <a:ext cx="5720080" cy="9042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4543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6D39-44EC-8079-B37B-60851B59964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7F726CF-B936-6FD9-FC4E-7184327C0503}"/>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Mesh 3D con R-trias 1mm con infittimento nella zona critica 0.2mm</a:t>
            </a:r>
          </a:p>
        </p:txBody>
      </p:sp>
      <p:sp>
        <p:nvSpPr>
          <p:cNvPr id="4" name="Titolo 1">
            <a:extLst>
              <a:ext uri="{FF2B5EF4-FFF2-40B4-BE49-F238E27FC236}">
                <a16:creationId xmlns:a16="http://schemas.microsoft.com/office/drawing/2014/main" id="{287B340A-5D5A-71CB-AB19-8AC19648DB6F}"/>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42C8BA3E-9607-2917-7BEC-70D1C8D157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FCFF1362-A1B1-ADEC-161C-D4AFEEFF20FE}"/>
              </a:ext>
            </a:extLst>
          </p:cNvPr>
          <p:cNvPicPr>
            <a:picLocks noChangeAspect="1"/>
          </p:cNvPicPr>
          <p:nvPr/>
        </p:nvPicPr>
        <p:blipFill>
          <a:blip r:embed="rId3"/>
          <a:stretch>
            <a:fillRect/>
          </a:stretch>
        </p:blipFill>
        <p:spPr>
          <a:xfrm>
            <a:off x="6194342" y="1287845"/>
            <a:ext cx="5872238" cy="4282309"/>
          </a:xfrm>
          <a:prstGeom prst="rect">
            <a:avLst/>
          </a:prstGeom>
        </p:spPr>
      </p:pic>
      <p:pic>
        <p:nvPicPr>
          <p:cNvPr id="10" name="Immagine 9">
            <a:extLst>
              <a:ext uri="{FF2B5EF4-FFF2-40B4-BE49-F238E27FC236}">
                <a16:creationId xmlns:a16="http://schemas.microsoft.com/office/drawing/2014/main" id="{4CC1194C-F677-E93B-37CC-C1DF27A956AA}"/>
              </a:ext>
            </a:extLst>
          </p:cNvPr>
          <p:cNvPicPr>
            <a:picLocks noChangeAspect="1"/>
          </p:cNvPicPr>
          <p:nvPr/>
        </p:nvPicPr>
        <p:blipFill>
          <a:blip r:embed="rId4"/>
          <a:stretch>
            <a:fillRect/>
          </a:stretch>
        </p:blipFill>
        <p:spPr>
          <a:xfrm>
            <a:off x="377603" y="1534160"/>
            <a:ext cx="5620057" cy="3372034"/>
          </a:xfrm>
          <a:prstGeom prst="rect">
            <a:avLst/>
          </a:prstGeom>
        </p:spPr>
      </p:pic>
      <p:cxnSp>
        <p:nvCxnSpPr>
          <p:cNvPr id="11" name="Connettore 2 10">
            <a:extLst>
              <a:ext uri="{FF2B5EF4-FFF2-40B4-BE49-F238E27FC236}">
                <a16:creationId xmlns:a16="http://schemas.microsoft.com/office/drawing/2014/main" id="{85D8EF74-89ED-4E26-3BBE-6328A445F28F}"/>
              </a:ext>
            </a:extLst>
          </p:cNvPr>
          <p:cNvCxnSpPr>
            <a:cxnSpLocks/>
          </p:cNvCxnSpPr>
          <p:nvPr/>
        </p:nvCxnSpPr>
        <p:spPr>
          <a:xfrm flipV="1">
            <a:off x="2611120" y="2418080"/>
            <a:ext cx="6004560" cy="11074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1679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DBF-261F-9725-D8C3-EDDEEADBD20C}"/>
            </a:ext>
          </a:extLst>
        </p:cNvPr>
        <p:cNvGrpSpPr/>
        <p:nvPr/>
      </p:nvGrpSpPr>
      <p:grpSpPr>
        <a:xfrm>
          <a:off x="0" y="0"/>
          <a:ext cx="0" cy="0"/>
          <a:chOff x="0" y="0"/>
          <a:chExt cx="0" cy="0"/>
        </a:xfrm>
      </p:grpSpPr>
      <p:grpSp>
        <p:nvGrpSpPr>
          <p:cNvPr id="13" name="Gruppo 12">
            <a:extLst>
              <a:ext uri="{FF2B5EF4-FFF2-40B4-BE49-F238E27FC236}">
                <a16:creationId xmlns:a16="http://schemas.microsoft.com/office/drawing/2014/main" id="{E0E2B37C-3C49-2551-95BB-8B573B81E0F6}"/>
              </a:ext>
            </a:extLst>
          </p:cNvPr>
          <p:cNvGrpSpPr/>
          <p:nvPr/>
        </p:nvGrpSpPr>
        <p:grpSpPr>
          <a:xfrm>
            <a:off x="6436375" y="2450917"/>
            <a:ext cx="2860456" cy="3593012"/>
            <a:chOff x="6356887" y="2500217"/>
            <a:chExt cx="2860456" cy="3593012"/>
          </a:xfrm>
        </p:grpSpPr>
        <p:pic>
          <p:nvPicPr>
            <p:cNvPr id="9" name="Immagine 8">
              <a:extLst>
                <a:ext uri="{FF2B5EF4-FFF2-40B4-BE49-F238E27FC236}">
                  <a16:creationId xmlns:a16="http://schemas.microsoft.com/office/drawing/2014/main" id="{593A2CF4-AC99-3FC9-751F-511A8E96FA92}"/>
                </a:ext>
              </a:extLst>
            </p:cNvPr>
            <p:cNvPicPr>
              <a:picLocks noChangeAspect="1"/>
            </p:cNvPicPr>
            <p:nvPr/>
          </p:nvPicPr>
          <p:blipFill>
            <a:blip r:embed="rId2"/>
            <a:stretch>
              <a:fillRect/>
            </a:stretch>
          </p:blipFill>
          <p:spPr>
            <a:xfrm>
              <a:off x="6356887" y="2500217"/>
              <a:ext cx="2860456" cy="3593012"/>
            </a:xfrm>
            <a:prstGeom prst="rect">
              <a:avLst/>
            </a:prstGeom>
          </p:spPr>
        </p:pic>
        <p:sp>
          <p:nvSpPr>
            <p:cNvPr id="6" name="CasellaDiTesto 5">
              <a:extLst>
                <a:ext uri="{FF2B5EF4-FFF2-40B4-BE49-F238E27FC236}">
                  <a16:creationId xmlns:a16="http://schemas.microsoft.com/office/drawing/2014/main" id="{3E93C534-986D-A157-9B28-F02D0EBBC35E}"/>
                </a:ext>
              </a:extLst>
            </p:cNvPr>
            <p:cNvSpPr txBox="1"/>
            <p:nvPr/>
          </p:nvSpPr>
          <p:spPr>
            <a:xfrm>
              <a:off x="6476327" y="4499160"/>
              <a:ext cx="336470" cy="261610"/>
            </a:xfrm>
            <a:prstGeom prst="rect">
              <a:avLst/>
            </a:prstGeom>
            <a:noFill/>
          </p:spPr>
          <p:txBody>
            <a:bodyPr wrap="square" rtlCol="0">
              <a:spAutoFit/>
            </a:bodyPr>
            <a:lstStyle/>
            <a:p>
              <a:r>
                <a:rPr lang="it-IT" sz="1100"/>
                <a:t>1</a:t>
              </a:r>
            </a:p>
          </p:txBody>
        </p:sp>
        <p:sp>
          <p:nvSpPr>
            <p:cNvPr id="8" name="CasellaDiTesto 7">
              <a:extLst>
                <a:ext uri="{FF2B5EF4-FFF2-40B4-BE49-F238E27FC236}">
                  <a16:creationId xmlns:a16="http://schemas.microsoft.com/office/drawing/2014/main" id="{00B8330C-C3F6-A214-EFBF-83490285E3AC}"/>
                </a:ext>
              </a:extLst>
            </p:cNvPr>
            <p:cNvSpPr txBox="1"/>
            <p:nvPr/>
          </p:nvSpPr>
          <p:spPr>
            <a:xfrm>
              <a:off x="6957309" y="4963672"/>
              <a:ext cx="336470" cy="261610"/>
            </a:xfrm>
            <a:prstGeom prst="rect">
              <a:avLst/>
            </a:prstGeom>
            <a:noFill/>
          </p:spPr>
          <p:txBody>
            <a:bodyPr wrap="square" rtlCol="0">
              <a:spAutoFit/>
            </a:bodyPr>
            <a:lstStyle/>
            <a:p>
              <a:r>
                <a:rPr lang="it-IT" sz="1100"/>
                <a:t>1</a:t>
              </a:r>
            </a:p>
          </p:txBody>
        </p:sp>
      </p:grpSp>
      <p:sp>
        <p:nvSpPr>
          <p:cNvPr id="2" name="Titolo 1">
            <a:extLst>
              <a:ext uri="{FF2B5EF4-FFF2-40B4-BE49-F238E27FC236}">
                <a16:creationId xmlns:a16="http://schemas.microsoft.com/office/drawing/2014/main" id="{21719A59-D941-C270-4C36-ACBADCDB3A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convergenza: carico di accelerazione</a:t>
            </a:r>
          </a:p>
        </p:txBody>
      </p:sp>
      <p:sp>
        <p:nvSpPr>
          <p:cNvPr id="4" name="Titolo 1">
            <a:extLst>
              <a:ext uri="{FF2B5EF4-FFF2-40B4-BE49-F238E27FC236}">
                <a16:creationId xmlns:a16="http://schemas.microsoft.com/office/drawing/2014/main" id="{7EBB606B-B729-3DA8-0210-1DAB52F509BE}"/>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238DC0A8-B474-9E25-3FB8-E622495FF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E5449110-44A9-EFAD-D22E-A1989758B5BD}"/>
              </a:ext>
            </a:extLst>
          </p:cNvPr>
          <p:cNvSpPr txBox="1"/>
          <p:nvPr/>
        </p:nvSpPr>
        <p:spPr>
          <a:xfrm>
            <a:off x="756920" y="862936"/>
            <a:ext cx="10678159" cy="1754326"/>
          </a:xfrm>
          <a:prstGeom prst="rect">
            <a:avLst/>
          </a:prstGeom>
          <a:noFill/>
        </p:spPr>
        <p:txBody>
          <a:bodyPr wrap="square" rtlCol="0">
            <a:spAutoFit/>
          </a:bodyPr>
          <a:lstStyle/>
          <a:p>
            <a:pPr algn="just"/>
            <a:r>
              <a:rPr lang="it-IT"/>
              <a:t>Lanciando l’analisi con le diverse mesh presentate (a parità di condizioni al contorno), si confrontano i risultati, fino a convergenza. </a:t>
            </a:r>
          </a:p>
          <a:p>
            <a:pPr algn="just"/>
            <a:r>
              <a:rPr lang="it-IT"/>
              <a:t>Nei modelli con differenti mesh, si è inserito un carico parallelo a z, di prova, </a:t>
            </a:r>
            <a:r>
              <a:rPr lang="it-IT" b="1"/>
              <a:t>pari a 1000N</a:t>
            </a:r>
            <a:r>
              <a:rPr lang="it-IT"/>
              <a:t> e con l’utilizzo di Excel si è effettuata l’analisi di convergenza, per stabilire la mesh più opportuna da utilizzare, e per trovare il valore critico della forza di accelerazione.</a:t>
            </a:r>
          </a:p>
          <a:p>
            <a:endParaRPr lang="it-IT"/>
          </a:p>
        </p:txBody>
      </p:sp>
      <p:grpSp>
        <p:nvGrpSpPr>
          <p:cNvPr id="19" name="Gruppo 18">
            <a:extLst>
              <a:ext uri="{FF2B5EF4-FFF2-40B4-BE49-F238E27FC236}">
                <a16:creationId xmlns:a16="http://schemas.microsoft.com/office/drawing/2014/main" id="{270499E7-4558-956A-B343-0EDF0E75131D}"/>
              </a:ext>
            </a:extLst>
          </p:cNvPr>
          <p:cNvGrpSpPr/>
          <p:nvPr/>
        </p:nvGrpSpPr>
        <p:grpSpPr>
          <a:xfrm>
            <a:off x="2203857" y="3053409"/>
            <a:ext cx="3742075" cy="2133600"/>
            <a:chOff x="2194560" y="2651760"/>
            <a:chExt cx="3742075" cy="2133600"/>
          </a:xfrm>
        </p:grpSpPr>
        <p:pic>
          <p:nvPicPr>
            <p:cNvPr id="7" name="Immagine 6">
              <a:extLst>
                <a:ext uri="{FF2B5EF4-FFF2-40B4-BE49-F238E27FC236}">
                  <a16:creationId xmlns:a16="http://schemas.microsoft.com/office/drawing/2014/main" id="{CC65C71D-F08E-7D61-18C1-E4F24C6612A5}"/>
                </a:ext>
              </a:extLst>
            </p:cNvPr>
            <p:cNvPicPr>
              <a:picLocks noChangeAspect="1"/>
            </p:cNvPicPr>
            <p:nvPr/>
          </p:nvPicPr>
          <p:blipFill rotWithShape="1">
            <a:blip r:embed="rId4"/>
            <a:srcRect l="16825" t="498" r="-16825" b="-498"/>
            <a:stretch/>
          </p:blipFill>
          <p:spPr>
            <a:xfrm>
              <a:off x="2605515" y="3081335"/>
              <a:ext cx="3331120" cy="1499539"/>
            </a:xfrm>
            <a:prstGeom prst="rect">
              <a:avLst/>
            </a:prstGeom>
          </p:spPr>
        </p:pic>
        <p:sp>
          <p:nvSpPr>
            <p:cNvPr id="10" name="Ovale 9">
              <a:extLst>
                <a:ext uri="{FF2B5EF4-FFF2-40B4-BE49-F238E27FC236}">
                  <a16:creationId xmlns:a16="http://schemas.microsoft.com/office/drawing/2014/main" id="{ECCAA4B9-71AA-AAE8-F9A5-17590D77CBF2}"/>
                </a:ext>
              </a:extLst>
            </p:cNvPr>
            <p:cNvSpPr/>
            <p:nvPr/>
          </p:nvSpPr>
          <p:spPr>
            <a:xfrm>
              <a:off x="2194560" y="2651760"/>
              <a:ext cx="3454400" cy="21336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1" name="Ovale 10">
            <a:extLst>
              <a:ext uri="{FF2B5EF4-FFF2-40B4-BE49-F238E27FC236}">
                <a16:creationId xmlns:a16="http://schemas.microsoft.com/office/drawing/2014/main" id="{C630ACC4-1309-39B5-37A4-945BBB44F6BA}"/>
              </a:ext>
            </a:extLst>
          </p:cNvPr>
          <p:cNvSpPr/>
          <p:nvPr/>
        </p:nvSpPr>
        <p:spPr>
          <a:xfrm>
            <a:off x="7577502" y="4262663"/>
            <a:ext cx="272042" cy="2198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2 11">
            <a:extLst>
              <a:ext uri="{FF2B5EF4-FFF2-40B4-BE49-F238E27FC236}">
                <a16:creationId xmlns:a16="http://schemas.microsoft.com/office/drawing/2014/main" id="{E19A1BC6-B44E-0342-C495-3791E76E80A6}"/>
              </a:ext>
            </a:extLst>
          </p:cNvPr>
          <p:cNvCxnSpPr>
            <a:cxnSpLocks/>
            <a:stCxn id="11" idx="2"/>
          </p:cNvCxnSpPr>
          <p:nvPr/>
        </p:nvCxnSpPr>
        <p:spPr>
          <a:xfrm flipH="1" flipV="1">
            <a:off x="5658257" y="4235597"/>
            <a:ext cx="1919245" cy="1369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1" name="Immagine 20">
            <a:extLst>
              <a:ext uri="{FF2B5EF4-FFF2-40B4-BE49-F238E27FC236}">
                <a16:creationId xmlns:a16="http://schemas.microsoft.com/office/drawing/2014/main" id="{BF921648-5BEB-C6D9-3D27-C9AD39AE1055}"/>
              </a:ext>
            </a:extLst>
          </p:cNvPr>
          <p:cNvPicPr>
            <a:picLocks noChangeAspect="1"/>
          </p:cNvPicPr>
          <p:nvPr/>
        </p:nvPicPr>
        <p:blipFill>
          <a:blip r:embed="rId5"/>
          <a:stretch>
            <a:fillRect/>
          </a:stretch>
        </p:blipFill>
        <p:spPr>
          <a:xfrm>
            <a:off x="360649" y="5130767"/>
            <a:ext cx="701101" cy="762066"/>
          </a:xfrm>
          <a:prstGeom prst="rect">
            <a:avLst/>
          </a:prstGeom>
        </p:spPr>
      </p:pic>
    </p:spTree>
    <p:extLst>
      <p:ext uri="{BB962C8B-B14F-4D97-AF65-F5344CB8AC3E}">
        <p14:creationId xmlns:p14="http://schemas.microsoft.com/office/powerpoint/2010/main" val="3705287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697F0-E788-21E0-191F-CE3AE174BF0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D2722C5-85C3-C1C4-01EB-7B9F1B239139}"/>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geometria</a:t>
            </a:r>
            <a:endParaRPr lang="it-IT">
              <a:solidFill>
                <a:schemeClr val="bg1"/>
              </a:solidFill>
            </a:endParaRPr>
          </a:p>
        </p:txBody>
      </p:sp>
      <p:sp>
        <p:nvSpPr>
          <p:cNvPr id="4" name="Titolo 1">
            <a:extLst>
              <a:ext uri="{FF2B5EF4-FFF2-40B4-BE49-F238E27FC236}">
                <a16:creationId xmlns:a16="http://schemas.microsoft.com/office/drawing/2014/main" id="{A10429A9-08E5-45A1-D986-6A4C5988C08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1270776-FC5B-DD74-7272-39CA5778D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magine 12">
            <a:extLst>
              <a:ext uri="{FF2B5EF4-FFF2-40B4-BE49-F238E27FC236}">
                <a16:creationId xmlns:a16="http://schemas.microsoft.com/office/drawing/2014/main" id="{94E03D89-4227-2A8E-D972-483FF52E731E}"/>
              </a:ext>
            </a:extLst>
          </p:cNvPr>
          <p:cNvPicPr>
            <a:picLocks noChangeAspect="1"/>
          </p:cNvPicPr>
          <p:nvPr/>
        </p:nvPicPr>
        <p:blipFill>
          <a:blip r:embed="rId3"/>
          <a:stretch>
            <a:fillRect/>
          </a:stretch>
        </p:blipFill>
        <p:spPr>
          <a:xfrm>
            <a:off x="8510210" y="2732799"/>
            <a:ext cx="3468914" cy="3183103"/>
          </a:xfrm>
          <a:prstGeom prst="rect">
            <a:avLst/>
          </a:prstGeom>
        </p:spPr>
      </p:pic>
      <p:pic>
        <p:nvPicPr>
          <p:cNvPr id="7" name="Immagine 6" descr="Immagine che contiene oggetti in metallo, strumento, Ferramenta, leva&#10;&#10;Descrizione generata automaticamente">
            <a:extLst>
              <a:ext uri="{FF2B5EF4-FFF2-40B4-BE49-F238E27FC236}">
                <a16:creationId xmlns:a16="http://schemas.microsoft.com/office/drawing/2014/main" id="{F748FA7B-EE69-FBBC-C849-29BC8DEDA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454">
            <a:off x="6536584" y="868242"/>
            <a:ext cx="4126066" cy="3096337"/>
          </a:xfrm>
          <a:prstGeom prst="rect">
            <a:avLst/>
          </a:prstGeom>
        </p:spPr>
      </p:pic>
      <p:sp>
        <p:nvSpPr>
          <p:cNvPr id="3" name="CasellaDiTesto 2">
            <a:extLst>
              <a:ext uri="{FF2B5EF4-FFF2-40B4-BE49-F238E27FC236}">
                <a16:creationId xmlns:a16="http://schemas.microsoft.com/office/drawing/2014/main" id="{4220CE84-D202-F092-211D-DC4C71C97B60}"/>
              </a:ext>
            </a:extLst>
          </p:cNvPr>
          <p:cNvSpPr txBox="1"/>
          <p:nvPr/>
        </p:nvSpPr>
        <p:spPr>
          <a:xfrm>
            <a:off x="624114" y="1490133"/>
            <a:ext cx="5389638" cy="3970318"/>
          </a:xfrm>
          <a:prstGeom prst="rect">
            <a:avLst/>
          </a:prstGeom>
          <a:noFill/>
        </p:spPr>
        <p:txBody>
          <a:bodyPr wrap="square" rtlCol="0">
            <a:spAutoFit/>
          </a:bodyPr>
          <a:lstStyle/>
          <a:p>
            <a:pPr algn="just"/>
            <a:r>
              <a:rPr lang="it-IT"/>
              <a:t>Per ottenere la geometria si è andati ad effettuare una scansione 3D del componente tramite scanner industriali. </a:t>
            </a:r>
          </a:p>
          <a:p>
            <a:pPr algn="just"/>
            <a:endParaRPr lang="it-IT"/>
          </a:p>
          <a:p>
            <a:pPr algn="just"/>
            <a:r>
              <a:rPr lang="it-IT"/>
              <a:t>Tale scansione viene poi scalata per rappresentare accuratamente il componente reale.</a:t>
            </a:r>
          </a:p>
          <a:p>
            <a:pPr algn="just"/>
            <a:endParaRPr lang="it-IT"/>
          </a:p>
          <a:p>
            <a:pPr algn="just"/>
            <a:r>
              <a:rPr lang="it-IT"/>
              <a:t>La misura di riferimento scelta è stato il diametro dei fori pari a 9 mm.</a:t>
            </a:r>
          </a:p>
          <a:p>
            <a:pPr algn="just"/>
            <a:endParaRPr lang="it-IT"/>
          </a:p>
          <a:p>
            <a:pPr algn="just"/>
            <a:r>
              <a:rPr lang="it-IT"/>
              <a:t>La scansione è rappresentata nell’immagine a fianco. Si può ancora apprezzare la linea di frattura del componente.</a:t>
            </a:r>
          </a:p>
          <a:p>
            <a:endParaRPr lang="it-IT"/>
          </a:p>
        </p:txBody>
      </p:sp>
    </p:spTree>
    <p:extLst>
      <p:ext uri="{BB962C8B-B14F-4D97-AF65-F5344CB8AC3E}">
        <p14:creationId xmlns:p14="http://schemas.microsoft.com/office/powerpoint/2010/main" val="383669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DBF-261F-9725-D8C3-EDDEEADBD2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1719A59-D941-C270-4C36-ACBADCDB3A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convergenza: Limite a fatica</a:t>
            </a:r>
          </a:p>
        </p:txBody>
      </p:sp>
      <p:sp>
        <p:nvSpPr>
          <p:cNvPr id="4" name="Titolo 1">
            <a:extLst>
              <a:ext uri="{FF2B5EF4-FFF2-40B4-BE49-F238E27FC236}">
                <a16:creationId xmlns:a16="http://schemas.microsoft.com/office/drawing/2014/main" id="{7EBB606B-B729-3DA8-0210-1DAB52F509BE}"/>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238DC0A8-B474-9E25-3FB8-E622495FF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descr="Immagine che contiene testo, schermata, Carattere, numero&#10;&#10;Descrizione generata automaticamente">
            <a:extLst>
              <a:ext uri="{FF2B5EF4-FFF2-40B4-BE49-F238E27FC236}">
                <a16:creationId xmlns:a16="http://schemas.microsoft.com/office/drawing/2014/main" id="{9ED2D200-351C-49A7-8323-F086F4C6BD12}"/>
              </a:ext>
            </a:extLst>
          </p:cNvPr>
          <p:cNvPicPr>
            <a:picLocks noChangeAspect="1"/>
          </p:cNvPicPr>
          <p:nvPr/>
        </p:nvPicPr>
        <p:blipFill rotWithShape="1">
          <a:blip r:embed="rId3"/>
          <a:srcRect r="65" b="47069"/>
          <a:stretch/>
        </p:blipFill>
        <p:spPr>
          <a:xfrm>
            <a:off x="214630" y="1092019"/>
            <a:ext cx="4981284" cy="3045068"/>
          </a:xfrm>
          <a:prstGeom prst="rect">
            <a:avLst/>
          </a:prstGeom>
        </p:spPr>
      </p:pic>
      <p:pic>
        <p:nvPicPr>
          <p:cNvPr id="8" name="Immagine 7" descr="Immagine che contiene testo, schermata, Carattere, numero&#10;&#10;Descrizione generata automaticamente">
            <a:extLst>
              <a:ext uri="{FF2B5EF4-FFF2-40B4-BE49-F238E27FC236}">
                <a16:creationId xmlns:a16="http://schemas.microsoft.com/office/drawing/2014/main" id="{CD205AD1-FB61-3937-4E7B-2550A28B71D4}"/>
              </a:ext>
            </a:extLst>
          </p:cNvPr>
          <p:cNvPicPr>
            <a:picLocks noChangeAspect="1"/>
          </p:cNvPicPr>
          <p:nvPr/>
        </p:nvPicPr>
        <p:blipFill rotWithShape="1">
          <a:blip r:embed="rId3"/>
          <a:srcRect t="72355" r="-304"/>
          <a:stretch/>
        </p:blipFill>
        <p:spPr>
          <a:xfrm>
            <a:off x="214630" y="4137087"/>
            <a:ext cx="4981284" cy="1590010"/>
          </a:xfrm>
          <a:prstGeom prst="rect">
            <a:avLst/>
          </a:prstGeom>
        </p:spPr>
      </p:pic>
      <p:sp>
        <p:nvSpPr>
          <p:cNvPr id="9" name="CasellaDiTesto 8">
            <a:extLst>
              <a:ext uri="{FF2B5EF4-FFF2-40B4-BE49-F238E27FC236}">
                <a16:creationId xmlns:a16="http://schemas.microsoft.com/office/drawing/2014/main" id="{5E8A428B-6BBD-6BA7-1199-49AFB1351107}"/>
              </a:ext>
            </a:extLst>
          </p:cNvPr>
          <p:cNvSpPr txBox="1"/>
          <p:nvPr/>
        </p:nvSpPr>
        <p:spPr>
          <a:xfrm>
            <a:off x="5781040" y="1284339"/>
            <a:ext cx="5720080" cy="2308324"/>
          </a:xfrm>
          <a:prstGeom prst="rect">
            <a:avLst/>
          </a:prstGeom>
          <a:noFill/>
        </p:spPr>
        <p:txBody>
          <a:bodyPr wrap="square" rtlCol="0">
            <a:spAutoFit/>
          </a:bodyPr>
          <a:lstStyle/>
          <a:p>
            <a:pPr algn="just"/>
            <a:r>
              <a:rPr lang="it-IT"/>
              <a:t>Si riporta la scheda tecnica, di Trevigiana Metalli, dell’alluminio specifico del componente in esame.</a:t>
            </a:r>
          </a:p>
          <a:p>
            <a:pPr algn="just"/>
            <a:r>
              <a:rPr lang="it-IT"/>
              <a:t>È stato scelto come carico a rottura un valore medio pari a 550 N/mm^2.</a:t>
            </a:r>
          </a:p>
          <a:p>
            <a:pPr algn="just"/>
            <a:endParaRPr lang="it-IT"/>
          </a:p>
          <a:p>
            <a:pPr algn="just"/>
            <a:r>
              <a:rPr lang="it-IT"/>
              <a:t>Da questo valore è stato stimato il limite a fatica con il seguente grafico valido per le leghe di Al.</a:t>
            </a:r>
          </a:p>
          <a:p>
            <a:pPr algn="just"/>
            <a:r>
              <a:rPr lang="it-IT"/>
              <a:t>Il valore del limite a fatica è pari a </a:t>
            </a:r>
            <a:r>
              <a:rPr lang="it-IT" b="1"/>
              <a:t>140MPa</a:t>
            </a:r>
            <a:r>
              <a:rPr lang="it-IT"/>
              <a:t>.</a:t>
            </a:r>
          </a:p>
        </p:txBody>
      </p:sp>
      <p:grpSp>
        <p:nvGrpSpPr>
          <p:cNvPr id="24" name="Gruppo 23">
            <a:extLst>
              <a:ext uri="{FF2B5EF4-FFF2-40B4-BE49-F238E27FC236}">
                <a16:creationId xmlns:a16="http://schemas.microsoft.com/office/drawing/2014/main" id="{8E488781-22FA-6563-F06E-A87B2E77CC6D}"/>
              </a:ext>
            </a:extLst>
          </p:cNvPr>
          <p:cNvGrpSpPr/>
          <p:nvPr/>
        </p:nvGrpSpPr>
        <p:grpSpPr>
          <a:xfrm>
            <a:off x="5590252" y="3676665"/>
            <a:ext cx="6149415" cy="1896996"/>
            <a:chOff x="5590252" y="3676665"/>
            <a:chExt cx="6149415" cy="1896996"/>
          </a:xfrm>
        </p:grpSpPr>
        <p:pic>
          <p:nvPicPr>
            <p:cNvPr id="10" name="Immagine 9" descr="Immagine che contiene testo, ricevuta, linea, Carattere&#10;&#10;Descrizione generata automaticamente">
              <a:extLst>
                <a:ext uri="{FF2B5EF4-FFF2-40B4-BE49-F238E27FC236}">
                  <a16:creationId xmlns:a16="http://schemas.microsoft.com/office/drawing/2014/main" id="{BE119761-0740-CDCE-931E-9DF9458B91E5}"/>
                </a:ext>
              </a:extLst>
            </p:cNvPr>
            <p:cNvPicPr>
              <a:picLocks noChangeAspect="1"/>
            </p:cNvPicPr>
            <p:nvPr/>
          </p:nvPicPr>
          <p:blipFill>
            <a:blip r:embed="rId4"/>
            <a:stretch>
              <a:fillRect/>
            </a:stretch>
          </p:blipFill>
          <p:spPr>
            <a:xfrm>
              <a:off x="5590252" y="3676665"/>
              <a:ext cx="6149415" cy="1896996"/>
            </a:xfrm>
            <a:prstGeom prst="rect">
              <a:avLst/>
            </a:prstGeom>
          </p:spPr>
        </p:pic>
        <p:cxnSp>
          <p:nvCxnSpPr>
            <p:cNvPr id="12" name="Connettore diritto 11">
              <a:extLst>
                <a:ext uri="{FF2B5EF4-FFF2-40B4-BE49-F238E27FC236}">
                  <a16:creationId xmlns:a16="http://schemas.microsoft.com/office/drawing/2014/main" id="{2154D67C-07C3-9EBC-E240-05153B7081CA}"/>
                </a:ext>
              </a:extLst>
            </p:cNvPr>
            <p:cNvCxnSpPr>
              <a:cxnSpLocks/>
            </p:cNvCxnSpPr>
            <p:nvPr/>
          </p:nvCxnSpPr>
          <p:spPr>
            <a:xfrm>
              <a:off x="7548880" y="4419600"/>
              <a:ext cx="3622076"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0" name="Connettore diritto 19">
              <a:extLst>
                <a:ext uri="{FF2B5EF4-FFF2-40B4-BE49-F238E27FC236}">
                  <a16:creationId xmlns:a16="http://schemas.microsoft.com/office/drawing/2014/main" id="{D63498E3-F351-272E-C3B6-4381EF35AA66}"/>
                </a:ext>
              </a:extLst>
            </p:cNvPr>
            <p:cNvCxnSpPr>
              <a:cxnSpLocks/>
            </p:cNvCxnSpPr>
            <p:nvPr/>
          </p:nvCxnSpPr>
          <p:spPr>
            <a:xfrm>
              <a:off x="10998236" y="4419600"/>
              <a:ext cx="0" cy="81280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23" name="Connettore 22">
              <a:extLst>
                <a:ext uri="{FF2B5EF4-FFF2-40B4-BE49-F238E27FC236}">
                  <a16:creationId xmlns:a16="http://schemas.microsoft.com/office/drawing/2014/main" id="{95A14D82-C428-7F40-76D0-60BE34A5DCA2}"/>
                </a:ext>
              </a:extLst>
            </p:cNvPr>
            <p:cNvSpPr/>
            <p:nvPr/>
          </p:nvSpPr>
          <p:spPr>
            <a:xfrm>
              <a:off x="10975376" y="4394200"/>
              <a:ext cx="45719" cy="45719"/>
            </a:xfrm>
            <a:prstGeom prst="flowChartConnector">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grpSp>
      <p:sp>
        <p:nvSpPr>
          <p:cNvPr id="3" name="Ovale 2">
            <a:extLst>
              <a:ext uri="{FF2B5EF4-FFF2-40B4-BE49-F238E27FC236}">
                <a16:creationId xmlns:a16="http://schemas.microsoft.com/office/drawing/2014/main" id="{D785E616-CA9A-2996-852C-F93A9C0AB3E4}"/>
              </a:ext>
            </a:extLst>
          </p:cNvPr>
          <p:cNvSpPr/>
          <p:nvPr/>
        </p:nvSpPr>
        <p:spPr>
          <a:xfrm>
            <a:off x="1180618" y="5368228"/>
            <a:ext cx="625033" cy="31014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83710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DBF-261F-9725-D8C3-EDDEEADBD2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1719A59-D941-C270-4C36-ACBADCDB3A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convergenza: carico di accelerazione</a:t>
            </a:r>
          </a:p>
        </p:txBody>
      </p:sp>
      <p:sp>
        <p:nvSpPr>
          <p:cNvPr id="4" name="Titolo 1">
            <a:extLst>
              <a:ext uri="{FF2B5EF4-FFF2-40B4-BE49-F238E27FC236}">
                <a16:creationId xmlns:a16="http://schemas.microsoft.com/office/drawing/2014/main" id="{7EBB606B-B729-3DA8-0210-1DAB52F509BE}"/>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238DC0A8-B474-9E25-3FB8-E622495FF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CBF2A118-7CA7-E33A-8066-4A8D742C68AC}"/>
              </a:ext>
            </a:extLst>
          </p:cNvPr>
          <p:cNvSpPr txBox="1"/>
          <p:nvPr/>
        </p:nvSpPr>
        <p:spPr>
          <a:xfrm>
            <a:off x="355600" y="2245360"/>
            <a:ext cx="8128000" cy="2585323"/>
          </a:xfrm>
          <a:prstGeom prst="rect">
            <a:avLst/>
          </a:prstGeom>
          <a:noFill/>
        </p:spPr>
        <p:txBody>
          <a:bodyPr wrap="square" rtlCol="0">
            <a:spAutoFit/>
          </a:bodyPr>
          <a:lstStyle/>
          <a:p>
            <a:pPr algn="just"/>
            <a:r>
              <a:rPr lang="it-IT"/>
              <a:t>Proseguendo con l’analisi si vanno a determinare le tensioni degli elementi nell’intorno della zona critica, con le diverse mesh.</a:t>
            </a:r>
          </a:p>
          <a:p>
            <a:pPr algn="just"/>
            <a:endParaRPr lang="it-IT"/>
          </a:p>
          <a:p>
            <a:pPr algn="just"/>
            <a:r>
              <a:rPr lang="it-IT"/>
              <a:t>Si riportano di seguito solamente i risultati degli stress ottenuti utilizzando la mesh con R-trias di 1mm e infittimento nella zona critica di 0.5mm.</a:t>
            </a:r>
          </a:p>
          <a:p>
            <a:pPr algn="just"/>
            <a:endParaRPr lang="it-IT"/>
          </a:p>
          <a:p>
            <a:pPr algn="just"/>
            <a:r>
              <a:rPr lang="it-IT"/>
              <a:t>Successivamente si svolge lo stesso procedimento anche per la mesh più piccola dove si sono ottenuti valori di tensione uguali, entro una certa tolleranza, ai risultati ottenuti in precedenza.</a:t>
            </a:r>
          </a:p>
        </p:txBody>
      </p:sp>
      <p:pic>
        <p:nvPicPr>
          <p:cNvPr id="11" name="Immagine 10" descr="Immagine che contiene testo, grafica, Elementi grafici, Carattere&#10;&#10;Descrizione generata automaticamente">
            <a:extLst>
              <a:ext uri="{FF2B5EF4-FFF2-40B4-BE49-F238E27FC236}">
                <a16:creationId xmlns:a16="http://schemas.microsoft.com/office/drawing/2014/main" id="{01EBA41E-25F5-BE93-EBAD-A97346383F3E}"/>
              </a:ext>
            </a:extLst>
          </p:cNvPr>
          <p:cNvPicPr>
            <a:picLocks noChangeAspect="1"/>
          </p:cNvPicPr>
          <p:nvPr/>
        </p:nvPicPr>
        <p:blipFill>
          <a:blip r:embed="rId3"/>
          <a:stretch>
            <a:fillRect/>
          </a:stretch>
        </p:blipFill>
        <p:spPr>
          <a:xfrm>
            <a:off x="8798414" y="951499"/>
            <a:ext cx="2509666" cy="2477501"/>
          </a:xfrm>
          <a:prstGeom prst="rect">
            <a:avLst/>
          </a:prstGeom>
        </p:spPr>
      </p:pic>
      <p:pic>
        <p:nvPicPr>
          <p:cNvPr id="13" name="Immagine 12">
            <a:extLst>
              <a:ext uri="{FF2B5EF4-FFF2-40B4-BE49-F238E27FC236}">
                <a16:creationId xmlns:a16="http://schemas.microsoft.com/office/drawing/2014/main" id="{D2303BFA-C131-7F52-55AE-F00DC41CCDE1}"/>
              </a:ext>
            </a:extLst>
          </p:cNvPr>
          <p:cNvPicPr>
            <a:picLocks noChangeAspect="1"/>
          </p:cNvPicPr>
          <p:nvPr/>
        </p:nvPicPr>
        <p:blipFill>
          <a:blip r:embed="rId4"/>
          <a:stretch>
            <a:fillRect/>
          </a:stretch>
        </p:blipFill>
        <p:spPr>
          <a:xfrm>
            <a:off x="8798414" y="3605741"/>
            <a:ext cx="2509666" cy="2412701"/>
          </a:xfrm>
          <a:prstGeom prst="rect">
            <a:avLst/>
          </a:prstGeom>
        </p:spPr>
      </p:pic>
    </p:spTree>
    <p:extLst>
      <p:ext uri="{BB962C8B-B14F-4D97-AF65-F5344CB8AC3E}">
        <p14:creationId xmlns:p14="http://schemas.microsoft.com/office/powerpoint/2010/main" val="2268487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DBF-261F-9725-D8C3-EDDEEADBD2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1719A59-D941-C270-4C36-ACBADCDB3A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convergenza: carico di accelerazione</a:t>
            </a:r>
          </a:p>
        </p:txBody>
      </p:sp>
      <p:sp>
        <p:nvSpPr>
          <p:cNvPr id="4" name="Titolo 1">
            <a:extLst>
              <a:ext uri="{FF2B5EF4-FFF2-40B4-BE49-F238E27FC236}">
                <a16:creationId xmlns:a16="http://schemas.microsoft.com/office/drawing/2014/main" id="{7EBB606B-B729-3DA8-0210-1DAB52F509BE}"/>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238DC0A8-B474-9E25-3FB8-E622495FF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65590C89-802E-C424-9BD7-DC6706E5A2D2}"/>
              </a:ext>
            </a:extLst>
          </p:cNvPr>
          <p:cNvSpPr txBox="1"/>
          <p:nvPr/>
        </p:nvSpPr>
        <p:spPr>
          <a:xfrm>
            <a:off x="1493202" y="828257"/>
            <a:ext cx="2875280" cy="646331"/>
          </a:xfrm>
          <a:prstGeom prst="rect">
            <a:avLst/>
          </a:prstGeom>
          <a:noFill/>
        </p:spPr>
        <p:txBody>
          <a:bodyPr wrap="square" rtlCol="0">
            <a:spAutoFit/>
          </a:bodyPr>
          <a:lstStyle/>
          <a:p>
            <a:pPr algn="just"/>
            <a:r>
              <a:rPr lang="it-IT"/>
              <a:t>Mesh 1mm con infittimento a 0.5mm</a:t>
            </a:r>
          </a:p>
        </p:txBody>
      </p:sp>
      <p:sp>
        <p:nvSpPr>
          <p:cNvPr id="11" name="CasellaDiTesto 10">
            <a:extLst>
              <a:ext uri="{FF2B5EF4-FFF2-40B4-BE49-F238E27FC236}">
                <a16:creationId xmlns:a16="http://schemas.microsoft.com/office/drawing/2014/main" id="{7619ACD9-7737-07B9-6D99-0F3458174398}"/>
              </a:ext>
            </a:extLst>
          </p:cNvPr>
          <p:cNvSpPr txBox="1"/>
          <p:nvPr/>
        </p:nvSpPr>
        <p:spPr>
          <a:xfrm>
            <a:off x="4866800" y="863615"/>
            <a:ext cx="2458400" cy="646330"/>
          </a:xfrm>
          <a:prstGeom prst="rect">
            <a:avLst/>
          </a:prstGeom>
          <a:noFill/>
        </p:spPr>
        <p:txBody>
          <a:bodyPr wrap="square">
            <a:spAutoFit/>
          </a:bodyPr>
          <a:lstStyle/>
          <a:p>
            <a:pPr algn="just"/>
            <a:r>
              <a:rPr lang="it-IT"/>
              <a:t>Mesh 1mm con infittimento a 0.2mm</a:t>
            </a:r>
          </a:p>
        </p:txBody>
      </p:sp>
      <p:pic>
        <p:nvPicPr>
          <p:cNvPr id="12" name="Immagine 11" descr="Immagine che contiene testo, grafica, Elementi grafici, Carattere&#10;&#10;Descrizione generata automaticamente">
            <a:extLst>
              <a:ext uri="{FF2B5EF4-FFF2-40B4-BE49-F238E27FC236}">
                <a16:creationId xmlns:a16="http://schemas.microsoft.com/office/drawing/2014/main" id="{BC6805CA-0D4E-EB28-83B6-3348D6AE0D9E}"/>
              </a:ext>
            </a:extLst>
          </p:cNvPr>
          <p:cNvPicPr>
            <a:picLocks noChangeAspect="1"/>
          </p:cNvPicPr>
          <p:nvPr/>
        </p:nvPicPr>
        <p:blipFill>
          <a:blip r:embed="rId3"/>
          <a:stretch>
            <a:fillRect/>
          </a:stretch>
        </p:blipFill>
        <p:spPr>
          <a:xfrm>
            <a:off x="8798414" y="951499"/>
            <a:ext cx="2509666" cy="2477501"/>
          </a:xfrm>
          <a:prstGeom prst="rect">
            <a:avLst/>
          </a:prstGeom>
        </p:spPr>
      </p:pic>
      <p:pic>
        <p:nvPicPr>
          <p:cNvPr id="13" name="Immagine 12">
            <a:extLst>
              <a:ext uri="{FF2B5EF4-FFF2-40B4-BE49-F238E27FC236}">
                <a16:creationId xmlns:a16="http://schemas.microsoft.com/office/drawing/2014/main" id="{92ADF98E-5511-53F7-B131-1D7D141AFECA}"/>
              </a:ext>
            </a:extLst>
          </p:cNvPr>
          <p:cNvPicPr>
            <a:picLocks noChangeAspect="1"/>
          </p:cNvPicPr>
          <p:nvPr/>
        </p:nvPicPr>
        <p:blipFill>
          <a:blip r:embed="rId4"/>
          <a:stretch>
            <a:fillRect/>
          </a:stretch>
        </p:blipFill>
        <p:spPr>
          <a:xfrm>
            <a:off x="8798414" y="3605741"/>
            <a:ext cx="2509666" cy="2412701"/>
          </a:xfrm>
          <a:prstGeom prst="rect">
            <a:avLst/>
          </a:prstGeom>
        </p:spPr>
      </p:pic>
      <p:sp>
        <p:nvSpPr>
          <p:cNvPr id="14" name="CasellaDiTesto 13">
            <a:extLst>
              <a:ext uri="{FF2B5EF4-FFF2-40B4-BE49-F238E27FC236}">
                <a16:creationId xmlns:a16="http://schemas.microsoft.com/office/drawing/2014/main" id="{DD0F7E05-D8E9-109B-FA12-432064B9DA45}"/>
              </a:ext>
            </a:extLst>
          </p:cNvPr>
          <p:cNvSpPr txBox="1"/>
          <p:nvPr/>
        </p:nvSpPr>
        <p:spPr>
          <a:xfrm>
            <a:off x="8879840" y="1006384"/>
            <a:ext cx="843280" cy="338554"/>
          </a:xfrm>
          <a:prstGeom prst="rect">
            <a:avLst/>
          </a:prstGeom>
          <a:noFill/>
          <a:ln>
            <a:solidFill>
              <a:schemeClr val="tx1"/>
            </a:solidFill>
          </a:ln>
        </p:spPr>
        <p:txBody>
          <a:bodyPr wrap="square" rtlCol="0">
            <a:spAutoFit/>
          </a:bodyPr>
          <a:lstStyle/>
          <a:p>
            <a:r>
              <a:rPr lang="it-IT" sz="1600" b="1"/>
              <a:t>0.5mm</a:t>
            </a:r>
          </a:p>
        </p:txBody>
      </p:sp>
      <p:sp>
        <p:nvSpPr>
          <p:cNvPr id="15" name="CasellaDiTesto 14">
            <a:extLst>
              <a:ext uri="{FF2B5EF4-FFF2-40B4-BE49-F238E27FC236}">
                <a16:creationId xmlns:a16="http://schemas.microsoft.com/office/drawing/2014/main" id="{B498C320-C0C9-A1A9-593D-1E29A3733578}"/>
              </a:ext>
            </a:extLst>
          </p:cNvPr>
          <p:cNvSpPr txBox="1"/>
          <p:nvPr/>
        </p:nvSpPr>
        <p:spPr>
          <a:xfrm>
            <a:off x="8879840" y="3670614"/>
            <a:ext cx="843280" cy="338554"/>
          </a:xfrm>
          <a:prstGeom prst="rect">
            <a:avLst/>
          </a:prstGeom>
          <a:noFill/>
          <a:ln>
            <a:solidFill>
              <a:schemeClr val="tx1"/>
            </a:solidFill>
          </a:ln>
        </p:spPr>
        <p:txBody>
          <a:bodyPr wrap="square" rtlCol="0">
            <a:spAutoFit/>
          </a:bodyPr>
          <a:lstStyle/>
          <a:p>
            <a:r>
              <a:rPr lang="it-IT" sz="1600" b="1"/>
              <a:t>0.2mm</a:t>
            </a:r>
          </a:p>
        </p:txBody>
      </p:sp>
      <p:graphicFrame>
        <p:nvGraphicFramePr>
          <p:cNvPr id="3" name="Tabella 2">
            <a:extLst>
              <a:ext uri="{FF2B5EF4-FFF2-40B4-BE49-F238E27FC236}">
                <a16:creationId xmlns:a16="http://schemas.microsoft.com/office/drawing/2014/main" id="{770712E3-1194-DD98-B3CE-CC01EE0B824E}"/>
              </a:ext>
            </a:extLst>
          </p:cNvPr>
          <p:cNvGraphicFramePr>
            <a:graphicFrameLocks noGrp="1"/>
          </p:cNvGraphicFramePr>
          <p:nvPr>
            <p:extLst>
              <p:ext uri="{D42A27DB-BD31-4B8C-83A1-F6EECF244321}">
                <p14:modId xmlns:p14="http://schemas.microsoft.com/office/powerpoint/2010/main" val="2624488258"/>
              </p:ext>
            </p:extLst>
          </p:nvPr>
        </p:nvGraphicFramePr>
        <p:xfrm>
          <a:off x="1493202" y="1583584"/>
          <a:ext cx="2120754" cy="3293225"/>
        </p:xfrm>
        <a:graphic>
          <a:graphicData uri="http://schemas.openxmlformats.org/drawingml/2006/table">
            <a:tbl>
              <a:tblPr>
                <a:tableStyleId>{5C22544A-7EE6-4342-B048-85BDC9FD1C3A}</a:tableStyleId>
              </a:tblPr>
              <a:tblGrid>
                <a:gridCol w="1238204">
                  <a:extLst>
                    <a:ext uri="{9D8B030D-6E8A-4147-A177-3AD203B41FA5}">
                      <a16:colId xmlns:a16="http://schemas.microsoft.com/office/drawing/2014/main" val="3681443626"/>
                    </a:ext>
                  </a:extLst>
                </a:gridCol>
                <a:gridCol w="882550">
                  <a:extLst>
                    <a:ext uri="{9D8B030D-6E8A-4147-A177-3AD203B41FA5}">
                      <a16:colId xmlns:a16="http://schemas.microsoft.com/office/drawing/2014/main" val="3464017410"/>
                    </a:ext>
                  </a:extLst>
                </a:gridCol>
              </a:tblGrid>
              <a:tr h="253325">
                <a:tc>
                  <a:txBody>
                    <a:bodyPr/>
                    <a:lstStyle/>
                    <a:p>
                      <a:pPr algn="l" fontAlgn="b"/>
                      <a:r>
                        <a:rPr lang="it-IT" sz="1100" u="none" strike="noStrike">
                          <a:effectLst/>
                        </a:rPr>
                        <a:t>Element ID</a:t>
                      </a:r>
                      <a:endParaRPr lang="it-IT" sz="1100" b="1" i="0" u="none" strike="noStrike">
                        <a:solidFill>
                          <a:srgbClr val="FFFFFF"/>
                        </a:solidFill>
                        <a:effectLst/>
                        <a:latin typeface="Aptos Narrow" panose="020B0004020202020204" pitchFamily="34" charset="0"/>
                      </a:endParaRPr>
                    </a:p>
                  </a:txBody>
                  <a:tcPr marL="7620" marR="7620" marT="7620" marB="0" anchor="b"/>
                </a:tc>
                <a:tc>
                  <a:txBody>
                    <a:bodyPr/>
                    <a:lstStyle/>
                    <a:p>
                      <a:pPr algn="l" fontAlgn="b"/>
                      <a:r>
                        <a:rPr lang="it-IT" sz="1100" u="none" strike="noStrike" dirty="0">
                          <a:effectLst/>
                        </a:rPr>
                        <a:t>Stress in MPa</a:t>
                      </a:r>
                      <a:endParaRPr lang="it-IT" sz="1100" b="1" i="0" u="none" strike="noStrike" dirty="0">
                        <a:solidFill>
                          <a:srgbClr val="FFFFFF"/>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242317709"/>
                  </a:ext>
                </a:extLst>
              </a:tr>
              <a:tr h="253325">
                <a:tc>
                  <a:txBody>
                    <a:bodyPr/>
                    <a:lstStyle/>
                    <a:p>
                      <a:pPr algn="l" fontAlgn="b"/>
                      <a:r>
                        <a:rPr lang="it-IT" sz="1100" u="none" strike="noStrike">
                          <a:effectLst/>
                        </a:rPr>
                        <a:t>560189</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42,15</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68756503"/>
                  </a:ext>
                </a:extLst>
              </a:tr>
              <a:tr h="253325">
                <a:tc>
                  <a:txBody>
                    <a:bodyPr/>
                    <a:lstStyle/>
                    <a:p>
                      <a:pPr algn="l" fontAlgn="b"/>
                      <a:r>
                        <a:rPr lang="it-IT" sz="1100" u="none" strike="noStrike">
                          <a:effectLst/>
                        </a:rPr>
                        <a:t>560194</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41,66</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188554909"/>
                  </a:ext>
                </a:extLst>
              </a:tr>
              <a:tr h="253325">
                <a:tc>
                  <a:txBody>
                    <a:bodyPr/>
                    <a:lstStyle/>
                    <a:p>
                      <a:pPr algn="l" fontAlgn="b"/>
                      <a:r>
                        <a:rPr lang="it-IT" sz="1100" u="none" strike="noStrike">
                          <a:effectLst/>
                        </a:rPr>
                        <a:t>560724</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41,86</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6638655"/>
                  </a:ext>
                </a:extLst>
              </a:tr>
              <a:tr h="253325">
                <a:tc>
                  <a:txBody>
                    <a:bodyPr/>
                    <a:lstStyle/>
                    <a:p>
                      <a:pPr algn="l" fontAlgn="b"/>
                      <a:r>
                        <a:rPr lang="it-IT" sz="1100" u="none" strike="noStrike">
                          <a:effectLst/>
                        </a:rPr>
                        <a:t>562337</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41,75</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960988611"/>
                  </a:ext>
                </a:extLst>
              </a:tr>
              <a:tr h="253325">
                <a:tc>
                  <a:txBody>
                    <a:bodyPr/>
                    <a:lstStyle/>
                    <a:p>
                      <a:pPr algn="l" fontAlgn="b"/>
                      <a:r>
                        <a:rPr lang="it-IT" sz="1100" u="none" strike="noStrike">
                          <a:effectLst/>
                        </a:rPr>
                        <a:t>563742</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41,81</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817255443"/>
                  </a:ext>
                </a:extLst>
              </a:tr>
              <a:tr h="253325">
                <a:tc>
                  <a:txBody>
                    <a:bodyPr/>
                    <a:lstStyle/>
                    <a:p>
                      <a:pPr algn="l" fontAlgn="b"/>
                      <a:r>
                        <a:rPr lang="it-IT" sz="1100" u="none" strike="noStrike">
                          <a:effectLst/>
                        </a:rPr>
                        <a:t>574984</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41,92</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57428059"/>
                  </a:ext>
                </a:extLst>
              </a:tr>
              <a:tr h="253325">
                <a:tc>
                  <a:txBody>
                    <a:bodyPr/>
                    <a:lstStyle/>
                    <a:p>
                      <a:pPr algn="l" fontAlgn="b"/>
                      <a:r>
                        <a:rPr lang="it-IT" sz="1100" u="none" strike="noStrike">
                          <a:effectLst/>
                        </a:rPr>
                        <a:t>615179</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41,17</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412499056"/>
                  </a:ext>
                </a:extLst>
              </a:tr>
              <a:tr h="253325">
                <a:tc>
                  <a:txBody>
                    <a:bodyPr/>
                    <a:lstStyle/>
                    <a:p>
                      <a:pPr algn="l" fontAlgn="b"/>
                      <a:r>
                        <a:rPr lang="it-IT" sz="1100" u="none" strike="noStrike">
                          <a:effectLst/>
                        </a:rPr>
                        <a:t>621486</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41,63</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07425877"/>
                  </a:ext>
                </a:extLst>
              </a:tr>
              <a:tr h="253325">
                <a:tc>
                  <a:txBody>
                    <a:bodyPr/>
                    <a:lstStyle/>
                    <a:p>
                      <a:pPr algn="l" fontAlgn="b"/>
                      <a:r>
                        <a:rPr lang="it-IT" sz="1100" u="none" strike="noStrike">
                          <a:effectLst/>
                        </a:rPr>
                        <a:t>627479</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42,29</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708307251"/>
                  </a:ext>
                </a:extLst>
              </a:tr>
              <a:tr h="253325">
                <a:tc>
                  <a:txBody>
                    <a:bodyPr/>
                    <a:lstStyle/>
                    <a:p>
                      <a:pPr algn="l" fontAlgn="b"/>
                      <a:r>
                        <a:rPr lang="it-IT" sz="1100" u="none" strike="noStrike">
                          <a:effectLst/>
                        </a:rPr>
                        <a:t>629013</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41,54</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28255959"/>
                  </a:ext>
                </a:extLst>
              </a:tr>
              <a:tr h="253325">
                <a:tc>
                  <a:txBody>
                    <a:bodyPr/>
                    <a:lstStyle/>
                    <a:p>
                      <a:pPr algn="l" fontAlgn="b"/>
                      <a:r>
                        <a:rPr lang="it-IT" sz="1100" u="none" strike="noStrike">
                          <a:effectLst/>
                          <a:highlight>
                            <a:srgbClr val="FFFF00"/>
                          </a:highlight>
                        </a:rPr>
                        <a:t>678630</a:t>
                      </a:r>
                      <a:endParaRPr lang="it-IT" sz="1100" b="0" i="0" u="none" strike="noStrike">
                        <a:solidFill>
                          <a:srgbClr val="000000"/>
                        </a:solidFill>
                        <a:effectLst/>
                        <a:highlight>
                          <a:srgbClr val="FFFF00"/>
                        </a:highlight>
                        <a:latin typeface="Aptos Narrow" panose="020B0004020202020204" pitchFamily="34" charset="0"/>
                      </a:endParaRPr>
                    </a:p>
                  </a:txBody>
                  <a:tcPr marL="7620" marR="7620" marT="7620" marB="0" anchor="b"/>
                </a:tc>
                <a:tc>
                  <a:txBody>
                    <a:bodyPr/>
                    <a:lstStyle/>
                    <a:p>
                      <a:pPr algn="r" fontAlgn="b"/>
                      <a:r>
                        <a:rPr lang="it-IT" sz="1100" u="none" strike="noStrike">
                          <a:effectLst/>
                          <a:highlight>
                            <a:srgbClr val="FFFF00"/>
                          </a:highlight>
                        </a:rPr>
                        <a:t>42,33</a:t>
                      </a:r>
                      <a:endParaRPr lang="it-IT" sz="1100" b="0" i="0" u="none" strike="noStrike">
                        <a:solidFill>
                          <a:srgbClr val="000000"/>
                        </a:solidFill>
                        <a:effectLst/>
                        <a:highlight>
                          <a:srgbClr val="FFFF00"/>
                        </a:highlight>
                        <a:latin typeface="Aptos Narrow" panose="020B0004020202020204" pitchFamily="34" charset="0"/>
                      </a:endParaRPr>
                    </a:p>
                  </a:txBody>
                  <a:tcPr marL="7620" marR="7620" marT="7620" marB="0" anchor="b"/>
                </a:tc>
                <a:extLst>
                  <a:ext uri="{0D108BD9-81ED-4DB2-BD59-A6C34878D82A}">
                    <a16:rowId xmlns:a16="http://schemas.microsoft.com/office/drawing/2014/main" val="90849306"/>
                  </a:ext>
                </a:extLst>
              </a:tr>
              <a:tr h="253325">
                <a:tc>
                  <a:txBody>
                    <a:bodyPr/>
                    <a:lstStyle/>
                    <a:p>
                      <a:pPr algn="l" fontAlgn="b"/>
                      <a:r>
                        <a:rPr lang="it-IT" sz="1100" u="none" strike="noStrike">
                          <a:effectLst/>
                        </a:rPr>
                        <a:t>713919</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41,31</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391896944"/>
                  </a:ext>
                </a:extLst>
              </a:tr>
            </a:tbl>
          </a:graphicData>
        </a:graphic>
      </p:graphicFrame>
      <p:graphicFrame>
        <p:nvGraphicFramePr>
          <p:cNvPr id="10" name="Tabella 9">
            <a:extLst>
              <a:ext uri="{FF2B5EF4-FFF2-40B4-BE49-F238E27FC236}">
                <a16:creationId xmlns:a16="http://schemas.microsoft.com/office/drawing/2014/main" id="{069A4D51-528E-B1EF-685E-230EF77861EF}"/>
              </a:ext>
            </a:extLst>
          </p:cNvPr>
          <p:cNvGraphicFramePr>
            <a:graphicFrameLocks noGrp="1"/>
          </p:cNvGraphicFramePr>
          <p:nvPr>
            <p:extLst>
              <p:ext uri="{D42A27DB-BD31-4B8C-83A1-F6EECF244321}">
                <p14:modId xmlns:p14="http://schemas.microsoft.com/office/powerpoint/2010/main" val="4242583186"/>
              </p:ext>
            </p:extLst>
          </p:nvPr>
        </p:nvGraphicFramePr>
        <p:xfrm>
          <a:off x="5011274" y="1602512"/>
          <a:ext cx="2202180" cy="3293223"/>
        </p:xfrm>
        <a:graphic>
          <a:graphicData uri="http://schemas.openxmlformats.org/drawingml/2006/table">
            <a:tbl>
              <a:tblPr>
                <a:tableStyleId>{5C22544A-7EE6-4342-B048-85BDC9FD1C3A}</a:tableStyleId>
              </a:tblPr>
              <a:tblGrid>
                <a:gridCol w="1115672">
                  <a:extLst>
                    <a:ext uri="{9D8B030D-6E8A-4147-A177-3AD203B41FA5}">
                      <a16:colId xmlns:a16="http://schemas.microsoft.com/office/drawing/2014/main" val="2888895457"/>
                    </a:ext>
                  </a:extLst>
                </a:gridCol>
                <a:gridCol w="1086508">
                  <a:extLst>
                    <a:ext uri="{9D8B030D-6E8A-4147-A177-3AD203B41FA5}">
                      <a16:colId xmlns:a16="http://schemas.microsoft.com/office/drawing/2014/main" val="3144531581"/>
                    </a:ext>
                  </a:extLst>
                </a:gridCol>
              </a:tblGrid>
              <a:tr h="567798">
                <a:tc>
                  <a:txBody>
                    <a:bodyPr/>
                    <a:lstStyle/>
                    <a:p>
                      <a:pPr algn="l" fontAlgn="b"/>
                      <a:r>
                        <a:rPr lang="it-IT" sz="1100" u="none" strike="noStrike">
                          <a:effectLst/>
                        </a:rPr>
                        <a:t>Element ID</a:t>
                      </a:r>
                      <a:endParaRPr lang="it-IT" sz="1100" b="1" i="0" u="none" strike="noStrike">
                        <a:solidFill>
                          <a:srgbClr val="FFFFFF"/>
                        </a:solidFill>
                        <a:effectLst/>
                        <a:latin typeface="Aptos Narrow" panose="020B0004020202020204" pitchFamily="34" charset="0"/>
                      </a:endParaRPr>
                    </a:p>
                  </a:txBody>
                  <a:tcPr marL="7620" marR="7620" marT="7620" marB="0" anchor="b"/>
                </a:tc>
                <a:tc>
                  <a:txBody>
                    <a:bodyPr/>
                    <a:lstStyle/>
                    <a:p>
                      <a:pPr algn="l" fontAlgn="b"/>
                      <a:r>
                        <a:rPr lang="it-IT" sz="1100" u="none" strike="noStrike" dirty="0">
                          <a:effectLst/>
                        </a:rPr>
                        <a:t>Stress in MPa</a:t>
                      </a:r>
                      <a:endParaRPr lang="it-IT" sz="1100" b="1" i="0" u="none" strike="noStrike" dirty="0">
                        <a:solidFill>
                          <a:srgbClr val="FFFFFF"/>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69374906"/>
                  </a:ext>
                </a:extLst>
              </a:tr>
              <a:tr h="302825">
                <a:tc>
                  <a:txBody>
                    <a:bodyPr/>
                    <a:lstStyle/>
                    <a:p>
                      <a:pPr algn="l" fontAlgn="b"/>
                      <a:r>
                        <a:rPr lang="it-IT" sz="1100" u="none" strike="noStrike">
                          <a:effectLst/>
                        </a:rPr>
                        <a:t>586301</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42,03</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825798672"/>
                  </a:ext>
                </a:extLst>
              </a:tr>
              <a:tr h="302825">
                <a:tc>
                  <a:txBody>
                    <a:bodyPr/>
                    <a:lstStyle/>
                    <a:p>
                      <a:pPr algn="l" fontAlgn="b"/>
                      <a:r>
                        <a:rPr lang="it-IT" sz="1100" u="none" strike="noStrike">
                          <a:effectLst/>
                        </a:rPr>
                        <a:t>795857</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41,99</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866665452"/>
                  </a:ext>
                </a:extLst>
              </a:tr>
              <a:tr h="302825">
                <a:tc>
                  <a:txBody>
                    <a:bodyPr/>
                    <a:lstStyle/>
                    <a:p>
                      <a:pPr algn="l" fontAlgn="b"/>
                      <a:r>
                        <a:rPr lang="it-IT" sz="1100" u="none" strike="noStrike">
                          <a:effectLst/>
                        </a:rPr>
                        <a:t>797411</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41,92</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643172553"/>
                  </a:ext>
                </a:extLst>
              </a:tr>
              <a:tr h="302825">
                <a:tc>
                  <a:txBody>
                    <a:bodyPr/>
                    <a:lstStyle/>
                    <a:p>
                      <a:pPr algn="l" fontAlgn="b"/>
                      <a:r>
                        <a:rPr lang="it-IT" sz="1100" u="none" strike="noStrike">
                          <a:effectLst/>
                        </a:rPr>
                        <a:t>798771</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41,92</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332946214"/>
                  </a:ext>
                </a:extLst>
              </a:tr>
              <a:tr h="302825">
                <a:tc>
                  <a:txBody>
                    <a:bodyPr/>
                    <a:lstStyle/>
                    <a:p>
                      <a:pPr algn="l" fontAlgn="b"/>
                      <a:r>
                        <a:rPr lang="it-IT" sz="1100" u="none" strike="noStrike">
                          <a:effectLst/>
                        </a:rPr>
                        <a:t>798950</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42,15</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797739851"/>
                  </a:ext>
                </a:extLst>
              </a:tr>
              <a:tr h="302825">
                <a:tc>
                  <a:txBody>
                    <a:bodyPr/>
                    <a:lstStyle/>
                    <a:p>
                      <a:pPr algn="l" fontAlgn="b"/>
                      <a:r>
                        <a:rPr lang="it-IT" sz="1100" u="none" strike="noStrike">
                          <a:effectLst/>
                        </a:rPr>
                        <a:t>798952</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41,84</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280650428"/>
                  </a:ext>
                </a:extLst>
              </a:tr>
              <a:tr h="302825">
                <a:tc>
                  <a:txBody>
                    <a:bodyPr/>
                    <a:lstStyle/>
                    <a:p>
                      <a:pPr algn="l" fontAlgn="b"/>
                      <a:r>
                        <a:rPr lang="it-IT" sz="1100" u="none" strike="noStrike">
                          <a:effectLst/>
                          <a:highlight>
                            <a:srgbClr val="FFFF00"/>
                          </a:highlight>
                        </a:rPr>
                        <a:t>798974</a:t>
                      </a:r>
                      <a:endParaRPr lang="it-IT" sz="1100" b="0" i="0" u="none" strike="noStrike">
                        <a:solidFill>
                          <a:srgbClr val="000000"/>
                        </a:solidFill>
                        <a:effectLst/>
                        <a:highlight>
                          <a:srgbClr val="FFFF00"/>
                        </a:highlight>
                        <a:latin typeface="Aptos Narrow" panose="020B0004020202020204" pitchFamily="34" charset="0"/>
                      </a:endParaRPr>
                    </a:p>
                  </a:txBody>
                  <a:tcPr marL="7620" marR="7620" marT="7620" marB="0" anchor="b"/>
                </a:tc>
                <a:tc>
                  <a:txBody>
                    <a:bodyPr/>
                    <a:lstStyle/>
                    <a:p>
                      <a:pPr algn="r" fontAlgn="b"/>
                      <a:r>
                        <a:rPr lang="it-IT" sz="1100" u="none" strike="noStrike">
                          <a:effectLst/>
                          <a:highlight>
                            <a:srgbClr val="FFFF00"/>
                          </a:highlight>
                        </a:rPr>
                        <a:t>42,21</a:t>
                      </a:r>
                      <a:endParaRPr lang="it-IT" sz="1100" b="0" i="0" u="none" strike="noStrike">
                        <a:solidFill>
                          <a:srgbClr val="000000"/>
                        </a:solidFill>
                        <a:effectLst/>
                        <a:highlight>
                          <a:srgbClr val="FFFF00"/>
                        </a:highlight>
                        <a:latin typeface="Aptos Narrow" panose="020B0004020202020204" pitchFamily="34" charset="0"/>
                      </a:endParaRPr>
                    </a:p>
                  </a:txBody>
                  <a:tcPr marL="7620" marR="7620" marT="7620" marB="0" anchor="b"/>
                </a:tc>
                <a:extLst>
                  <a:ext uri="{0D108BD9-81ED-4DB2-BD59-A6C34878D82A}">
                    <a16:rowId xmlns:a16="http://schemas.microsoft.com/office/drawing/2014/main" val="2831800068"/>
                  </a:ext>
                </a:extLst>
              </a:tr>
              <a:tr h="302825">
                <a:tc>
                  <a:txBody>
                    <a:bodyPr/>
                    <a:lstStyle/>
                    <a:p>
                      <a:pPr algn="l" fontAlgn="b"/>
                      <a:r>
                        <a:rPr lang="it-IT" sz="1100" u="none" strike="noStrike">
                          <a:effectLst/>
                        </a:rPr>
                        <a:t>799277</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41,83</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724643974"/>
                  </a:ext>
                </a:extLst>
              </a:tr>
              <a:tr h="302825">
                <a:tc>
                  <a:txBody>
                    <a:bodyPr/>
                    <a:lstStyle/>
                    <a:p>
                      <a:pPr algn="l" fontAlgn="b"/>
                      <a:r>
                        <a:rPr lang="it-IT" sz="1100" u="none" strike="noStrike">
                          <a:effectLst/>
                        </a:rPr>
                        <a:t>922406</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41,81</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276939122"/>
                  </a:ext>
                </a:extLst>
              </a:tr>
            </a:tbl>
          </a:graphicData>
        </a:graphic>
      </p:graphicFrame>
      <p:sp>
        <p:nvSpPr>
          <p:cNvPr id="16" name="CasellaDiTesto 15">
            <a:extLst>
              <a:ext uri="{FF2B5EF4-FFF2-40B4-BE49-F238E27FC236}">
                <a16:creationId xmlns:a16="http://schemas.microsoft.com/office/drawing/2014/main" id="{14DC7D33-3F43-814E-07A7-07ED504B802C}"/>
              </a:ext>
            </a:extLst>
          </p:cNvPr>
          <p:cNvSpPr txBox="1"/>
          <p:nvPr/>
        </p:nvSpPr>
        <p:spPr>
          <a:xfrm>
            <a:off x="1178400" y="5251326"/>
            <a:ext cx="6319680" cy="646331"/>
          </a:xfrm>
          <a:prstGeom prst="rect">
            <a:avLst/>
          </a:prstGeom>
          <a:noFill/>
        </p:spPr>
        <p:txBody>
          <a:bodyPr wrap="square" rtlCol="0">
            <a:spAutoFit/>
          </a:bodyPr>
          <a:lstStyle/>
          <a:p>
            <a:pPr algn="just"/>
            <a:r>
              <a:rPr lang="it-IT"/>
              <a:t>Si vede chiaramente che già con la mesh infittita a 0.5mm si è arrivati a convergenza.</a:t>
            </a:r>
          </a:p>
        </p:txBody>
      </p:sp>
    </p:spTree>
    <p:extLst>
      <p:ext uri="{BB962C8B-B14F-4D97-AF65-F5344CB8AC3E}">
        <p14:creationId xmlns:p14="http://schemas.microsoft.com/office/powerpoint/2010/main" val="1001964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DBF-261F-9725-D8C3-EDDEEADBD2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1719A59-D941-C270-4C36-ACBADCDB3A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convergenza: carico di accelerazione</a:t>
            </a:r>
          </a:p>
        </p:txBody>
      </p:sp>
      <p:sp>
        <p:nvSpPr>
          <p:cNvPr id="4" name="Titolo 1">
            <a:extLst>
              <a:ext uri="{FF2B5EF4-FFF2-40B4-BE49-F238E27FC236}">
                <a16:creationId xmlns:a16="http://schemas.microsoft.com/office/drawing/2014/main" id="{7EBB606B-B729-3DA8-0210-1DAB52F509BE}"/>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238DC0A8-B474-9E25-3FB8-E622495FF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6BF5ED17-40F7-4744-03E7-D19E896BDAFD}"/>
              </a:ext>
            </a:extLst>
          </p:cNvPr>
          <p:cNvSpPr txBox="1"/>
          <p:nvPr/>
        </p:nvSpPr>
        <p:spPr>
          <a:xfrm>
            <a:off x="731063" y="2274838"/>
            <a:ext cx="4047986" cy="2585323"/>
          </a:xfrm>
          <a:prstGeom prst="rect">
            <a:avLst/>
          </a:prstGeom>
          <a:noFill/>
        </p:spPr>
        <p:txBody>
          <a:bodyPr wrap="square">
            <a:spAutoFit/>
          </a:bodyPr>
          <a:lstStyle/>
          <a:p>
            <a:pPr algn="just"/>
            <a:r>
              <a:rPr lang="it-IT"/>
              <a:t>Dai risultati dell’analisi di convergenza si è deciso di utilizzare la mesh infittita a 0.5 nella zona critica.</a:t>
            </a:r>
          </a:p>
          <a:p>
            <a:pPr algn="just"/>
            <a:endParaRPr lang="it-IT"/>
          </a:p>
          <a:p>
            <a:pPr algn="just"/>
            <a:r>
              <a:rPr lang="it-IT"/>
              <a:t>Si osserva che, nel caso di sola applicazione della forza di accelerazione, la zona di interesse è sollecitata.</a:t>
            </a:r>
          </a:p>
          <a:p>
            <a:pPr algn="just"/>
            <a:endParaRPr lang="it-IT"/>
          </a:p>
        </p:txBody>
      </p:sp>
      <p:grpSp>
        <p:nvGrpSpPr>
          <p:cNvPr id="16" name="Gruppo 15">
            <a:extLst>
              <a:ext uri="{FF2B5EF4-FFF2-40B4-BE49-F238E27FC236}">
                <a16:creationId xmlns:a16="http://schemas.microsoft.com/office/drawing/2014/main" id="{FB980BCA-6526-E2D3-19FB-992CDF55E868}"/>
              </a:ext>
            </a:extLst>
          </p:cNvPr>
          <p:cNvGrpSpPr/>
          <p:nvPr/>
        </p:nvGrpSpPr>
        <p:grpSpPr>
          <a:xfrm>
            <a:off x="5852160" y="1106707"/>
            <a:ext cx="5608777" cy="4644585"/>
            <a:chOff x="6096000" y="1177095"/>
            <a:chExt cx="5273497" cy="4503810"/>
          </a:xfrm>
        </p:grpSpPr>
        <p:pic>
          <p:nvPicPr>
            <p:cNvPr id="8" name="Immagine 7">
              <a:extLst>
                <a:ext uri="{FF2B5EF4-FFF2-40B4-BE49-F238E27FC236}">
                  <a16:creationId xmlns:a16="http://schemas.microsoft.com/office/drawing/2014/main" id="{66853066-BC07-AA10-F2BA-18B30B266E64}"/>
                </a:ext>
              </a:extLst>
            </p:cNvPr>
            <p:cNvPicPr>
              <a:picLocks noChangeAspect="1"/>
            </p:cNvPicPr>
            <p:nvPr/>
          </p:nvPicPr>
          <p:blipFill>
            <a:blip r:embed="rId4"/>
            <a:stretch>
              <a:fillRect/>
            </a:stretch>
          </p:blipFill>
          <p:spPr>
            <a:xfrm>
              <a:off x="6096000" y="1177095"/>
              <a:ext cx="5273497" cy="4503810"/>
            </a:xfrm>
            <a:prstGeom prst="rect">
              <a:avLst/>
            </a:prstGeom>
          </p:spPr>
        </p:pic>
        <p:sp>
          <p:nvSpPr>
            <p:cNvPr id="14" name="Ovale 13">
              <a:extLst>
                <a:ext uri="{FF2B5EF4-FFF2-40B4-BE49-F238E27FC236}">
                  <a16:creationId xmlns:a16="http://schemas.microsoft.com/office/drawing/2014/main" id="{F72FF566-99EF-4F89-75C6-87A209FCAE86}"/>
                </a:ext>
              </a:extLst>
            </p:cNvPr>
            <p:cNvSpPr/>
            <p:nvPr/>
          </p:nvSpPr>
          <p:spPr>
            <a:xfrm>
              <a:off x="10225548" y="2532374"/>
              <a:ext cx="452284" cy="4762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3" name="Immagine 2">
            <a:extLst>
              <a:ext uri="{FF2B5EF4-FFF2-40B4-BE49-F238E27FC236}">
                <a16:creationId xmlns:a16="http://schemas.microsoft.com/office/drawing/2014/main" id="{0415999C-9AB8-C141-5C0E-69DBC433ADFA}"/>
              </a:ext>
            </a:extLst>
          </p:cNvPr>
          <p:cNvPicPr>
            <a:picLocks noChangeAspect="1"/>
          </p:cNvPicPr>
          <p:nvPr/>
        </p:nvPicPr>
        <p:blipFill>
          <a:blip r:embed="rId5"/>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3708296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DBF-261F-9725-D8C3-EDDEEADBD2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1719A59-D941-C270-4C36-ACBADCDB3A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convergenza: carico centrifugo</a:t>
            </a:r>
          </a:p>
        </p:txBody>
      </p:sp>
      <p:sp>
        <p:nvSpPr>
          <p:cNvPr id="4" name="Titolo 1">
            <a:extLst>
              <a:ext uri="{FF2B5EF4-FFF2-40B4-BE49-F238E27FC236}">
                <a16:creationId xmlns:a16="http://schemas.microsoft.com/office/drawing/2014/main" id="{7EBB606B-B729-3DA8-0210-1DAB52F509BE}"/>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238DC0A8-B474-9E25-3FB8-E622495FF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7FA1632A-C5C7-0D56-A0F9-D76C611784E1}"/>
              </a:ext>
            </a:extLst>
          </p:cNvPr>
          <p:cNvSpPr txBox="1"/>
          <p:nvPr/>
        </p:nvSpPr>
        <p:spPr>
          <a:xfrm>
            <a:off x="497840" y="2274838"/>
            <a:ext cx="3879701" cy="2308324"/>
          </a:xfrm>
          <a:prstGeom prst="rect">
            <a:avLst/>
          </a:prstGeom>
          <a:noFill/>
        </p:spPr>
        <p:txBody>
          <a:bodyPr wrap="square" rtlCol="0">
            <a:spAutoFit/>
          </a:bodyPr>
          <a:lstStyle/>
          <a:p>
            <a:pPr algn="just"/>
            <a:r>
              <a:rPr lang="it-IT"/>
              <a:t>Come per il caso della frenata, procediamo allo stesso modo per il calcolo della condizione critica con forza centrifuga.</a:t>
            </a:r>
          </a:p>
          <a:p>
            <a:pPr algn="just"/>
            <a:endParaRPr lang="it-IT"/>
          </a:p>
          <a:p>
            <a:pPr algn="just"/>
            <a:r>
              <a:rPr lang="it-IT"/>
              <a:t>Si riporta, quindi, il sistema in esame con la sola forza centrifuga, di intensità pari alla forza di prova.</a:t>
            </a:r>
          </a:p>
        </p:txBody>
      </p:sp>
      <p:pic>
        <p:nvPicPr>
          <p:cNvPr id="7" name="Immagine 6">
            <a:extLst>
              <a:ext uri="{FF2B5EF4-FFF2-40B4-BE49-F238E27FC236}">
                <a16:creationId xmlns:a16="http://schemas.microsoft.com/office/drawing/2014/main" id="{14594137-4328-B8B5-F588-BDB6477EBCBE}"/>
              </a:ext>
            </a:extLst>
          </p:cNvPr>
          <p:cNvPicPr>
            <a:picLocks noChangeAspect="1"/>
          </p:cNvPicPr>
          <p:nvPr/>
        </p:nvPicPr>
        <p:blipFill>
          <a:blip r:embed="rId3"/>
          <a:stretch>
            <a:fillRect/>
          </a:stretch>
        </p:blipFill>
        <p:spPr>
          <a:xfrm>
            <a:off x="4554522" y="1071418"/>
            <a:ext cx="3436918" cy="4046571"/>
          </a:xfrm>
          <a:prstGeom prst="rect">
            <a:avLst/>
          </a:prstGeom>
        </p:spPr>
      </p:pic>
      <p:sp>
        <p:nvSpPr>
          <p:cNvPr id="10" name="Ovale 9">
            <a:extLst>
              <a:ext uri="{FF2B5EF4-FFF2-40B4-BE49-F238E27FC236}">
                <a16:creationId xmlns:a16="http://schemas.microsoft.com/office/drawing/2014/main" id="{EEAB1BD3-6BA9-24C5-4B82-CEAC398F92FF}"/>
              </a:ext>
            </a:extLst>
          </p:cNvPr>
          <p:cNvSpPr/>
          <p:nvPr/>
        </p:nvSpPr>
        <p:spPr>
          <a:xfrm>
            <a:off x="5624052" y="2644877"/>
            <a:ext cx="678425" cy="7841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2 11">
            <a:extLst>
              <a:ext uri="{FF2B5EF4-FFF2-40B4-BE49-F238E27FC236}">
                <a16:creationId xmlns:a16="http://schemas.microsoft.com/office/drawing/2014/main" id="{0A78F8F3-1FFC-6B1B-719D-8DF069B75545}"/>
              </a:ext>
            </a:extLst>
          </p:cNvPr>
          <p:cNvCxnSpPr>
            <a:cxnSpLocks/>
          </p:cNvCxnSpPr>
          <p:nvPr/>
        </p:nvCxnSpPr>
        <p:spPr>
          <a:xfrm>
            <a:off x="6302477" y="3169920"/>
            <a:ext cx="2005782" cy="6400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Ovale 12">
            <a:extLst>
              <a:ext uri="{FF2B5EF4-FFF2-40B4-BE49-F238E27FC236}">
                <a16:creationId xmlns:a16="http://schemas.microsoft.com/office/drawing/2014/main" id="{D9B72710-2F5B-0A00-ABD5-FCA163C90664}"/>
              </a:ext>
            </a:extLst>
          </p:cNvPr>
          <p:cNvSpPr/>
          <p:nvPr/>
        </p:nvSpPr>
        <p:spPr>
          <a:xfrm>
            <a:off x="8308259" y="2485446"/>
            <a:ext cx="3205318" cy="35419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4510A6D2-90C5-7FB7-EA8A-8274EA3CFC17}"/>
              </a:ext>
            </a:extLst>
          </p:cNvPr>
          <p:cNvPicPr>
            <a:picLocks noChangeAspect="1"/>
          </p:cNvPicPr>
          <p:nvPr/>
        </p:nvPicPr>
        <p:blipFill>
          <a:blip r:embed="rId4"/>
          <a:stretch>
            <a:fillRect/>
          </a:stretch>
        </p:blipFill>
        <p:spPr>
          <a:xfrm>
            <a:off x="8625077" y="3429000"/>
            <a:ext cx="2517826" cy="1782097"/>
          </a:xfrm>
          <a:prstGeom prst="rect">
            <a:avLst/>
          </a:prstGeom>
        </p:spPr>
      </p:pic>
      <p:pic>
        <p:nvPicPr>
          <p:cNvPr id="6" name="Immagine 5">
            <a:extLst>
              <a:ext uri="{FF2B5EF4-FFF2-40B4-BE49-F238E27FC236}">
                <a16:creationId xmlns:a16="http://schemas.microsoft.com/office/drawing/2014/main" id="{AECD6A06-F658-D1B5-8015-B40402C5CEAE}"/>
              </a:ext>
            </a:extLst>
          </p:cNvPr>
          <p:cNvPicPr>
            <a:picLocks noChangeAspect="1"/>
          </p:cNvPicPr>
          <p:nvPr/>
        </p:nvPicPr>
        <p:blipFill>
          <a:blip r:embed="rId5"/>
          <a:stretch>
            <a:fillRect/>
          </a:stretch>
        </p:blipFill>
        <p:spPr>
          <a:xfrm>
            <a:off x="11170956" y="1053999"/>
            <a:ext cx="548688" cy="541067"/>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put penna 7">
                <a:extLst>
                  <a:ext uri="{FF2B5EF4-FFF2-40B4-BE49-F238E27FC236}">
                    <a16:creationId xmlns:a16="http://schemas.microsoft.com/office/drawing/2014/main" id="{0F1EDFEB-D967-5637-8094-276184E662D5}"/>
                  </a:ext>
                </a:extLst>
              </p14:cNvPr>
              <p14:cNvContentPartPr/>
              <p14:nvPr/>
            </p14:nvContentPartPr>
            <p14:xfrm>
              <a:off x="9098160" y="3632060"/>
              <a:ext cx="360" cy="360"/>
            </p14:xfrm>
          </p:contentPart>
        </mc:Choice>
        <mc:Fallback xmlns="">
          <p:pic>
            <p:nvPicPr>
              <p:cNvPr id="8" name="Input penna 7">
                <a:extLst>
                  <a:ext uri="{FF2B5EF4-FFF2-40B4-BE49-F238E27FC236}">
                    <a16:creationId xmlns:a16="http://schemas.microsoft.com/office/drawing/2014/main" id="{0F1EDFEB-D967-5637-8094-276184E662D5}"/>
                  </a:ext>
                </a:extLst>
              </p:cNvPr>
              <p:cNvPicPr/>
              <p:nvPr/>
            </p:nvPicPr>
            <p:blipFill>
              <a:blip r:embed="rId7"/>
              <a:stretch>
                <a:fillRect/>
              </a:stretch>
            </p:blipFill>
            <p:spPr>
              <a:xfrm>
                <a:off x="9089160" y="3623060"/>
                <a:ext cx="18000" cy="18000"/>
              </a:xfrm>
              <a:prstGeom prst="rect">
                <a:avLst/>
              </a:prstGeom>
            </p:spPr>
          </p:pic>
        </mc:Fallback>
      </mc:AlternateContent>
    </p:spTree>
    <p:extLst>
      <p:ext uri="{BB962C8B-B14F-4D97-AF65-F5344CB8AC3E}">
        <p14:creationId xmlns:p14="http://schemas.microsoft.com/office/powerpoint/2010/main" val="1468562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DBF-261F-9725-D8C3-EDDEEADBD20C}"/>
            </a:ext>
          </a:extLst>
        </p:cNvPr>
        <p:cNvGrpSpPr/>
        <p:nvPr/>
      </p:nvGrpSpPr>
      <p:grpSpPr>
        <a:xfrm>
          <a:off x="0" y="0"/>
          <a:ext cx="0" cy="0"/>
          <a:chOff x="0" y="0"/>
          <a:chExt cx="0" cy="0"/>
        </a:xfrm>
      </p:grpSpPr>
      <p:pic>
        <p:nvPicPr>
          <p:cNvPr id="12" name="Immagine 11">
            <a:extLst>
              <a:ext uri="{FF2B5EF4-FFF2-40B4-BE49-F238E27FC236}">
                <a16:creationId xmlns:a16="http://schemas.microsoft.com/office/drawing/2014/main" id="{042CE718-0C6C-E777-88ED-915ED6633145}"/>
              </a:ext>
            </a:extLst>
          </p:cNvPr>
          <p:cNvPicPr>
            <a:picLocks noChangeAspect="1"/>
          </p:cNvPicPr>
          <p:nvPr/>
        </p:nvPicPr>
        <p:blipFill>
          <a:blip r:embed="rId2"/>
          <a:stretch>
            <a:fillRect/>
          </a:stretch>
        </p:blipFill>
        <p:spPr>
          <a:xfrm>
            <a:off x="8749711" y="3600153"/>
            <a:ext cx="2141057" cy="2268501"/>
          </a:xfrm>
          <a:prstGeom prst="rect">
            <a:avLst/>
          </a:prstGeom>
        </p:spPr>
      </p:pic>
      <p:sp>
        <p:nvSpPr>
          <p:cNvPr id="2" name="Titolo 1">
            <a:extLst>
              <a:ext uri="{FF2B5EF4-FFF2-40B4-BE49-F238E27FC236}">
                <a16:creationId xmlns:a16="http://schemas.microsoft.com/office/drawing/2014/main" id="{21719A59-D941-C270-4C36-ACBADCDB3A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convergenza: carico centrifugo</a:t>
            </a:r>
          </a:p>
        </p:txBody>
      </p:sp>
      <p:sp>
        <p:nvSpPr>
          <p:cNvPr id="4" name="Titolo 1">
            <a:extLst>
              <a:ext uri="{FF2B5EF4-FFF2-40B4-BE49-F238E27FC236}">
                <a16:creationId xmlns:a16="http://schemas.microsoft.com/office/drawing/2014/main" id="{7EBB606B-B729-3DA8-0210-1DAB52F509BE}"/>
              </a:ext>
            </a:extLst>
          </p:cNvPr>
          <p:cNvSpPr txBox="1">
            <a:spLocks/>
          </p:cNvSpPr>
          <p:nvPr/>
        </p:nvSpPr>
        <p:spPr>
          <a:xfrm>
            <a:off x="0" y="6055083"/>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238DC0A8-B474-9E25-3FB8-E622495FF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7FA1632A-C5C7-0D56-A0F9-D76C611784E1}"/>
              </a:ext>
            </a:extLst>
          </p:cNvPr>
          <p:cNvSpPr txBox="1"/>
          <p:nvPr/>
        </p:nvSpPr>
        <p:spPr>
          <a:xfrm>
            <a:off x="337911" y="1464632"/>
            <a:ext cx="3254477" cy="3416320"/>
          </a:xfrm>
          <a:prstGeom prst="rect">
            <a:avLst/>
          </a:prstGeom>
          <a:noFill/>
        </p:spPr>
        <p:txBody>
          <a:bodyPr wrap="square" rtlCol="0">
            <a:spAutoFit/>
          </a:bodyPr>
          <a:lstStyle/>
          <a:p>
            <a:pPr algn="just"/>
            <a:r>
              <a:rPr lang="it-IT"/>
              <a:t>Anche per il caso con la sola forza centrifuga si procede a valutare le tensioni sempre nella stessa zona, per poter stabilire quale delle condizioni sia quella effettivamente più critica.</a:t>
            </a:r>
          </a:p>
          <a:p>
            <a:pPr algn="just"/>
            <a:endParaRPr lang="it-IT"/>
          </a:p>
          <a:p>
            <a:pPr algn="just"/>
            <a:r>
              <a:rPr lang="it-IT"/>
              <a:t>Si prende come condizione di carico più critica quella che porta il componente a rottura con forza di minor intensità.</a:t>
            </a:r>
          </a:p>
        </p:txBody>
      </p:sp>
      <p:pic>
        <p:nvPicPr>
          <p:cNvPr id="11" name="Immagine 10">
            <a:extLst>
              <a:ext uri="{FF2B5EF4-FFF2-40B4-BE49-F238E27FC236}">
                <a16:creationId xmlns:a16="http://schemas.microsoft.com/office/drawing/2014/main" id="{436852C2-D1E7-405A-DB66-DD7E79F0CD07}"/>
              </a:ext>
            </a:extLst>
          </p:cNvPr>
          <p:cNvPicPr>
            <a:picLocks noChangeAspect="1"/>
          </p:cNvPicPr>
          <p:nvPr/>
        </p:nvPicPr>
        <p:blipFill>
          <a:blip r:embed="rId4"/>
          <a:stretch>
            <a:fillRect/>
          </a:stretch>
        </p:blipFill>
        <p:spPr>
          <a:xfrm>
            <a:off x="8749711" y="1238088"/>
            <a:ext cx="3124471" cy="2209992"/>
          </a:xfrm>
          <a:prstGeom prst="rect">
            <a:avLst/>
          </a:prstGeom>
        </p:spPr>
      </p:pic>
      <p:sp>
        <p:nvSpPr>
          <p:cNvPr id="14" name="CasellaDiTesto 13">
            <a:extLst>
              <a:ext uri="{FF2B5EF4-FFF2-40B4-BE49-F238E27FC236}">
                <a16:creationId xmlns:a16="http://schemas.microsoft.com/office/drawing/2014/main" id="{3542F9D1-7CBA-530F-1CB8-CA15932E5C44}"/>
              </a:ext>
            </a:extLst>
          </p:cNvPr>
          <p:cNvSpPr txBox="1"/>
          <p:nvPr/>
        </p:nvSpPr>
        <p:spPr>
          <a:xfrm>
            <a:off x="3623737" y="896296"/>
            <a:ext cx="2334611" cy="646331"/>
          </a:xfrm>
          <a:prstGeom prst="rect">
            <a:avLst/>
          </a:prstGeom>
          <a:noFill/>
        </p:spPr>
        <p:txBody>
          <a:bodyPr wrap="square" rtlCol="0">
            <a:spAutoFit/>
          </a:bodyPr>
          <a:lstStyle/>
          <a:p>
            <a:r>
              <a:rPr lang="it-IT"/>
              <a:t>Mesh 1mm con infittimento a 0.5mm</a:t>
            </a:r>
          </a:p>
        </p:txBody>
      </p:sp>
      <p:sp>
        <p:nvSpPr>
          <p:cNvPr id="16" name="CasellaDiTesto 15">
            <a:extLst>
              <a:ext uri="{FF2B5EF4-FFF2-40B4-BE49-F238E27FC236}">
                <a16:creationId xmlns:a16="http://schemas.microsoft.com/office/drawing/2014/main" id="{C2C23CDE-72E9-9427-9537-8D336B249100}"/>
              </a:ext>
            </a:extLst>
          </p:cNvPr>
          <p:cNvSpPr txBox="1"/>
          <p:nvPr/>
        </p:nvSpPr>
        <p:spPr>
          <a:xfrm>
            <a:off x="8879840" y="1362901"/>
            <a:ext cx="843280" cy="338554"/>
          </a:xfrm>
          <a:prstGeom prst="rect">
            <a:avLst/>
          </a:prstGeom>
          <a:noFill/>
          <a:ln>
            <a:solidFill>
              <a:schemeClr val="tx1"/>
            </a:solidFill>
          </a:ln>
        </p:spPr>
        <p:txBody>
          <a:bodyPr wrap="square" rtlCol="0">
            <a:spAutoFit/>
          </a:bodyPr>
          <a:lstStyle/>
          <a:p>
            <a:r>
              <a:rPr lang="it-IT" sz="1600" b="1"/>
              <a:t>0.5mm</a:t>
            </a:r>
          </a:p>
        </p:txBody>
      </p:sp>
      <p:sp>
        <p:nvSpPr>
          <p:cNvPr id="17" name="CasellaDiTesto 16">
            <a:extLst>
              <a:ext uri="{FF2B5EF4-FFF2-40B4-BE49-F238E27FC236}">
                <a16:creationId xmlns:a16="http://schemas.microsoft.com/office/drawing/2014/main" id="{1F1F1598-B2D5-B6D8-B8CF-8EA0EF58FA9C}"/>
              </a:ext>
            </a:extLst>
          </p:cNvPr>
          <p:cNvSpPr txBox="1"/>
          <p:nvPr/>
        </p:nvSpPr>
        <p:spPr>
          <a:xfrm>
            <a:off x="5878159" y="914923"/>
            <a:ext cx="2458400" cy="646330"/>
          </a:xfrm>
          <a:prstGeom prst="rect">
            <a:avLst/>
          </a:prstGeom>
          <a:noFill/>
        </p:spPr>
        <p:txBody>
          <a:bodyPr wrap="square">
            <a:spAutoFit/>
          </a:bodyPr>
          <a:lstStyle/>
          <a:p>
            <a:r>
              <a:rPr lang="it-IT"/>
              <a:t>Mesh 1mm con infittimento a 0.2mm</a:t>
            </a:r>
          </a:p>
        </p:txBody>
      </p:sp>
      <p:sp>
        <p:nvSpPr>
          <p:cNvPr id="20" name="CasellaDiTesto 19">
            <a:extLst>
              <a:ext uri="{FF2B5EF4-FFF2-40B4-BE49-F238E27FC236}">
                <a16:creationId xmlns:a16="http://schemas.microsoft.com/office/drawing/2014/main" id="{CB5E0CC5-0BDD-E5CE-2A0F-12C813AF65F7}"/>
              </a:ext>
            </a:extLst>
          </p:cNvPr>
          <p:cNvSpPr txBox="1"/>
          <p:nvPr/>
        </p:nvSpPr>
        <p:spPr>
          <a:xfrm>
            <a:off x="8879840" y="3670614"/>
            <a:ext cx="843280" cy="338554"/>
          </a:xfrm>
          <a:prstGeom prst="rect">
            <a:avLst/>
          </a:prstGeom>
          <a:noFill/>
          <a:ln>
            <a:solidFill>
              <a:schemeClr val="tx1"/>
            </a:solidFill>
          </a:ln>
        </p:spPr>
        <p:txBody>
          <a:bodyPr wrap="square" rtlCol="0">
            <a:spAutoFit/>
          </a:bodyPr>
          <a:lstStyle/>
          <a:p>
            <a:r>
              <a:rPr lang="it-IT" sz="1600" b="1"/>
              <a:t>0.2mm</a:t>
            </a:r>
          </a:p>
        </p:txBody>
      </p:sp>
      <p:graphicFrame>
        <p:nvGraphicFramePr>
          <p:cNvPr id="7" name="Tabella 6">
            <a:extLst>
              <a:ext uri="{FF2B5EF4-FFF2-40B4-BE49-F238E27FC236}">
                <a16:creationId xmlns:a16="http://schemas.microsoft.com/office/drawing/2014/main" id="{A964E418-2B5D-47A7-09F6-006941C63D2E}"/>
              </a:ext>
            </a:extLst>
          </p:cNvPr>
          <p:cNvGraphicFramePr>
            <a:graphicFrameLocks noGrp="1"/>
          </p:cNvGraphicFramePr>
          <p:nvPr>
            <p:extLst>
              <p:ext uri="{D42A27DB-BD31-4B8C-83A1-F6EECF244321}">
                <p14:modId xmlns:p14="http://schemas.microsoft.com/office/powerpoint/2010/main" val="1476128465"/>
              </p:ext>
            </p:extLst>
          </p:nvPr>
        </p:nvGraphicFramePr>
        <p:xfrm>
          <a:off x="3705394" y="1899762"/>
          <a:ext cx="2075646" cy="2745141"/>
        </p:xfrm>
        <a:graphic>
          <a:graphicData uri="http://schemas.openxmlformats.org/drawingml/2006/table">
            <a:tbl>
              <a:tblPr>
                <a:tableStyleId>{5C22544A-7EE6-4342-B048-85BDC9FD1C3A}</a:tableStyleId>
              </a:tblPr>
              <a:tblGrid>
                <a:gridCol w="1221741">
                  <a:extLst>
                    <a:ext uri="{9D8B030D-6E8A-4147-A177-3AD203B41FA5}">
                      <a16:colId xmlns:a16="http://schemas.microsoft.com/office/drawing/2014/main" val="1175655474"/>
                    </a:ext>
                  </a:extLst>
                </a:gridCol>
                <a:gridCol w="853905">
                  <a:extLst>
                    <a:ext uri="{9D8B030D-6E8A-4147-A177-3AD203B41FA5}">
                      <a16:colId xmlns:a16="http://schemas.microsoft.com/office/drawing/2014/main" val="3390103855"/>
                    </a:ext>
                  </a:extLst>
                </a:gridCol>
              </a:tblGrid>
              <a:tr h="370965">
                <a:tc>
                  <a:txBody>
                    <a:bodyPr/>
                    <a:lstStyle/>
                    <a:p>
                      <a:pPr algn="l" fontAlgn="b"/>
                      <a:r>
                        <a:rPr lang="it-IT" sz="1100" u="none" strike="noStrike">
                          <a:effectLst/>
                        </a:rPr>
                        <a:t>Element ID</a:t>
                      </a:r>
                      <a:endParaRPr lang="it-IT" sz="1100" b="1" i="0" u="none" strike="noStrike">
                        <a:solidFill>
                          <a:srgbClr val="FFFFFF"/>
                        </a:solidFill>
                        <a:effectLst/>
                        <a:latin typeface="Aptos Narrow" panose="020B0004020202020204" pitchFamily="34" charset="0"/>
                      </a:endParaRPr>
                    </a:p>
                  </a:txBody>
                  <a:tcPr marL="7620" marR="7620" marT="7620" marB="0" anchor="b"/>
                </a:tc>
                <a:tc>
                  <a:txBody>
                    <a:bodyPr/>
                    <a:lstStyle/>
                    <a:p>
                      <a:pPr algn="l" fontAlgn="b"/>
                      <a:r>
                        <a:rPr lang="it-IT" sz="1100" u="none" strike="noStrike" dirty="0">
                          <a:effectLst/>
                        </a:rPr>
                        <a:t>Stress in MPa</a:t>
                      </a:r>
                      <a:endParaRPr lang="it-IT" sz="1100" b="1" i="0" u="none" strike="noStrike" dirty="0">
                        <a:solidFill>
                          <a:srgbClr val="FFFFFF"/>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927954354"/>
                  </a:ext>
                </a:extLst>
              </a:tr>
              <a:tr h="197848">
                <a:tc>
                  <a:txBody>
                    <a:bodyPr/>
                    <a:lstStyle/>
                    <a:p>
                      <a:pPr algn="l" fontAlgn="b"/>
                      <a:r>
                        <a:rPr lang="it-IT" sz="1100" u="none" strike="noStrike">
                          <a:effectLst/>
                        </a:rPr>
                        <a:t>609699</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28,46</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141923370"/>
                  </a:ext>
                </a:extLst>
              </a:tr>
              <a:tr h="197848">
                <a:tc>
                  <a:txBody>
                    <a:bodyPr/>
                    <a:lstStyle/>
                    <a:p>
                      <a:pPr algn="l" fontAlgn="b"/>
                      <a:r>
                        <a:rPr lang="it-IT" sz="1100" u="none" strike="noStrike">
                          <a:effectLst/>
                        </a:rPr>
                        <a:t>609925</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27,28</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697898858"/>
                  </a:ext>
                </a:extLst>
              </a:tr>
              <a:tr h="197848">
                <a:tc>
                  <a:txBody>
                    <a:bodyPr/>
                    <a:lstStyle/>
                    <a:p>
                      <a:pPr algn="l" fontAlgn="b"/>
                      <a:r>
                        <a:rPr lang="it-IT" sz="1100" u="none" strike="noStrike">
                          <a:effectLst/>
                        </a:rPr>
                        <a:t>610024</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28,23</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00459993"/>
                  </a:ext>
                </a:extLst>
              </a:tr>
              <a:tr h="197848">
                <a:tc>
                  <a:txBody>
                    <a:bodyPr/>
                    <a:lstStyle/>
                    <a:p>
                      <a:pPr algn="l" fontAlgn="b"/>
                      <a:r>
                        <a:rPr lang="it-IT" sz="1100" u="none" strike="noStrike">
                          <a:effectLst/>
                        </a:rPr>
                        <a:t>610042</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28,95</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896530111"/>
                  </a:ext>
                </a:extLst>
              </a:tr>
              <a:tr h="197848">
                <a:tc>
                  <a:txBody>
                    <a:bodyPr/>
                    <a:lstStyle/>
                    <a:p>
                      <a:pPr algn="l" fontAlgn="b"/>
                      <a:r>
                        <a:rPr lang="it-IT" sz="1100" u="none" strike="noStrike">
                          <a:effectLst/>
                        </a:rPr>
                        <a:t>611751</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25,61</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424632717"/>
                  </a:ext>
                </a:extLst>
              </a:tr>
              <a:tr h="197848">
                <a:tc>
                  <a:txBody>
                    <a:bodyPr/>
                    <a:lstStyle/>
                    <a:p>
                      <a:pPr algn="l" fontAlgn="b"/>
                      <a:r>
                        <a:rPr lang="it-IT" sz="1100" u="none" strike="noStrike">
                          <a:effectLst/>
                        </a:rPr>
                        <a:t>612129</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27,59</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860384492"/>
                  </a:ext>
                </a:extLst>
              </a:tr>
              <a:tr h="197848">
                <a:tc>
                  <a:txBody>
                    <a:bodyPr/>
                    <a:lstStyle/>
                    <a:p>
                      <a:pPr algn="l" fontAlgn="b"/>
                      <a:r>
                        <a:rPr lang="it-IT" sz="1100" u="none" strike="noStrike">
                          <a:effectLst/>
                        </a:rPr>
                        <a:t>616483</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26,51</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89854900"/>
                  </a:ext>
                </a:extLst>
              </a:tr>
              <a:tr h="197848">
                <a:tc>
                  <a:txBody>
                    <a:bodyPr/>
                    <a:lstStyle/>
                    <a:p>
                      <a:pPr algn="l" fontAlgn="b"/>
                      <a:r>
                        <a:rPr lang="it-IT" sz="1100" u="none" strike="noStrike">
                          <a:effectLst/>
                          <a:highlight>
                            <a:srgbClr val="FFFF00"/>
                          </a:highlight>
                        </a:rPr>
                        <a:t>625216</a:t>
                      </a:r>
                      <a:endParaRPr lang="it-IT" sz="1100" b="0" i="0" u="none" strike="noStrike">
                        <a:solidFill>
                          <a:srgbClr val="000000"/>
                        </a:solidFill>
                        <a:effectLst/>
                        <a:highlight>
                          <a:srgbClr val="FFFF00"/>
                        </a:highlight>
                        <a:latin typeface="Aptos Narrow" panose="020B0004020202020204" pitchFamily="34" charset="0"/>
                      </a:endParaRPr>
                    </a:p>
                  </a:txBody>
                  <a:tcPr marL="7620" marR="7620" marT="7620" marB="0" anchor="b"/>
                </a:tc>
                <a:tc>
                  <a:txBody>
                    <a:bodyPr/>
                    <a:lstStyle/>
                    <a:p>
                      <a:pPr algn="r" fontAlgn="b"/>
                      <a:r>
                        <a:rPr lang="it-IT" sz="1100" u="none" strike="noStrike">
                          <a:effectLst/>
                          <a:highlight>
                            <a:srgbClr val="FFFF00"/>
                          </a:highlight>
                        </a:rPr>
                        <a:t>30,89</a:t>
                      </a:r>
                      <a:endParaRPr lang="it-IT" sz="1100" b="0" i="0" u="none" strike="noStrike">
                        <a:solidFill>
                          <a:srgbClr val="000000"/>
                        </a:solidFill>
                        <a:effectLst/>
                        <a:highlight>
                          <a:srgbClr val="FFFF00"/>
                        </a:highlight>
                        <a:latin typeface="Aptos Narrow" panose="020B0004020202020204" pitchFamily="34" charset="0"/>
                      </a:endParaRPr>
                    </a:p>
                  </a:txBody>
                  <a:tcPr marL="7620" marR="7620" marT="7620" marB="0" anchor="b"/>
                </a:tc>
                <a:extLst>
                  <a:ext uri="{0D108BD9-81ED-4DB2-BD59-A6C34878D82A}">
                    <a16:rowId xmlns:a16="http://schemas.microsoft.com/office/drawing/2014/main" val="85520475"/>
                  </a:ext>
                </a:extLst>
              </a:tr>
              <a:tr h="197848">
                <a:tc>
                  <a:txBody>
                    <a:bodyPr/>
                    <a:lstStyle/>
                    <a:p>
                      <a:pPr algn="l" fontAlgn="b"/>
                      <a:r>
                        <a:rPr lang="it-IT" sz="1100" u="none" strike="noStrike">
                          <a:effectLst/>
                        </a:rPr>
                        <a:t>629161</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30,82</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218100360"/>
                  </a:ext>
                </a:extLst>
              </a:tr>
              <a:tr h="197848">
                <a:tc>
                  <a:txBody>
                    <a:bodyPr/>
                    <a:lstStyle/>
                    <a:p>
                      <a:pPr algn="l" fontAlgn="b"/>
                      <a:r>
                        <a:rPr lang="it-IT" sz="1100" u="none" strike="noStrike">
                          <a:effectLst/>
                        </a:rPr>
                        <a:t>629184</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30,27</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23092209"/>
                  </a:ext>
                </a:extLst>
              </a:tr>
              <a:tr h="197848">
                <a:tc>
                  <a:txBody>
                    <a:bodyPr/>
                    <a:lstStyle/>
                    <a:p>
                      <a:pPr algn="l" fontAlgn="b"/>
                      <a:r>
                        <a:rPr lang="it-IT" sz="1100" u="none" strike="noStrike">
                          <a:effectLst/>
                        </a:rPr>
                        <a:t>629185</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30,43</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456285755"/>
                  </a:ext>
                </a:extLst>
              </a:tr>
              <a:tr h="197848">
                <a:tc>
                  <a:txBody>
                    <a:bodyPr/>
                    <a:lstStyle/>
                    <a:p>
                      <a:pPr algn="l" fontAlgn="b"/>
                      <a:r>
                        <a:rPr lang="it-IT" sz="1100" u="none" strike="noStrike">
                          <a:effectLst/>
                        </a:rPr>
                        <a:t>640130</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25,1</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90385535"/>
                  </a:ext>
                </a:extLst>
              </a:tr>
            </a:tbl>
          </a:graphicData>
        </a:graphic>
      </p:graphicFrame>
      <p:graphicFrame>
        <p:nvGraphicFramePr>
          <p:cNvPr id="8" name="Tabella 7">
            <a:extLst>
              <a:ext uri="{FF2B5EF4-FFF2-40B4-BE49-F238E27FC236}">
                <a16:creationId xmlns:a16="http://schemas.microsoft.com/office/drawing/2014/main" id="{D8F0218D-BA8E-C5E7-9847-FA908D10C5C9}"/>
              </a:ext>
            </a:extLst>
          </p:cNvPr>
          <p:cNvGraphicFramePr>
            <a:graphicFrameLocks noGrp="1"/>
          </p:cNvGraphicFramePr>
          <p:nvPr>
            <p:extLst>
              <p:ext uri="{D42A27DB-BD31-4B8C-83A1-F6EECF244321}">
                <p14:modId xmlns:p14="http://schemas.microsoft.com/office/powerpoint/2010/main" val="2328955162"/>
              </p:ext>
            </p:extLst>
          </p:nvPr>
        </p:nvGraphicFramePr>
        <p:xfrm>
          <a:off x="6242910" y="1893458"/>
          <a:ext cx="1925730" cy="2796540"/>
        </p:xfrm>
        <a:graphic>
          <a:graphicData uri="http://schemas.openxmlformats.org/drawingml/2006/table">
            <a:tbl>
              <a:tblPr>
                <a:tableStyleId>{5C22544A-7EE6-4342-B048-85BDC9FD1C3A}</a:tableStyleId>
              </a:tblPr>
              <a:tblGrid>
                <a:gridCol w="1133499">
                  <a:extLst>
                    <a:ext uri="{9D8B030D-6E8A-4147-A177-3AD203B41FA5}">
                      <a16:colId xmlns:a16="http://schemas.microsoft.com/office/drawing/2014/main" val="4104928293"/>
                    </a:ext>
                  </a:extLst>
                </a:gridCol>
                <a:gridCol w="792231">
                  <a:extLst>
                    <a:ext uri="{9D8B030D-6E8A-4147-A177-3AD203B41FA5}">
                      <a16:colId xmlns:a16="http://schemas.microsoft.com/office/drawing/2014/main" val="4199929245"/>
                    </a:ext>
                  </a:extLst>
                </a:gridCol>
              </a:tblGrid>
              <a:tr h="331158">
                <a:tc>
                  <a:txBody>
                    <a:bodyPr/>
                    <a:lstStyle/>
                    <a:p>
                      <a:pPr algn="l" fontAlgn="b"/>
                      <a:r>
                        <a:rPr lang="it-IT" sz="1100" u="none" strike="noStrike">
                          <a:effectLst/>
                        </a:rPr>
                        <a:t>Element ID</a:t>
                      </a:r>
                      <a:endParaRPr lang="it-IT" sz="1100" b="1" i="0" u="none" strike="noStrike">
                        <a:solidFill>
                          <a:srgbClr val="FFFFFF"/>
                        </a:solidFill>
                        <a:effectLst/>
                        <a:latin typeface="Aptos Narrow" panose="020B0004020202020204" pitchFamily="34" charset="0"/>
                      </a:endParaRPr>
                    </a:p>
                  </a:txBody>
                  <a:tcPr marL="7620" marR="7620" marT="7620" marB="0" anchor="b"/>
                </a:tc>
                <a:tc>
                  <a:txBody>
                    <a:bodyPr/>
                    <a:lstStyle/>
                    <a:p>
                      <a:pPr algn="l" fontAlgn="b"/>
                      <a:r>
                        <a:rPr lang="it-IT" sz="1100" u="none" strike="noStrike" dirty="0">
                          <a:effectLst/>
                        </a:rPr>
                        <a:t>Stress in MPa</a:t>
                      </a:r>
                      <a:endParaRPr lang="it-IT" sz="1100" b="1" i="0" u="none" strike="noStrike" dirty="0">
                        <a:solidFill>
                          <a:srgbClr val="FFFFFF"/>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821423144"/>
                  </a:ext>
                </a:extLst>
              </a:tr>
              <a:tr h="172427">
                <a:tc>
                  <a:txBody>
                    <a:bodyPr/>
                    <a:lstStyle/>
                    <a:p>
                      <a:pPr algn="l" fontAlgn="b"/>
                      <a:r>
                        <a:rPr lang="it-IT" sz="1100" u="none" strike="noStrike">
                          <a:effectLst/>
                        </a:rPr>
                        <a:t>609925</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27,28</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421827324"/>
                  </a:ext>
                </a:extLst>
              </a:tr>
              <a:tr h="172427">
                <a:tc>
                  <a:txBody>
                    <a:bodyPr/>
                    <a:lstStyle/>
                    <a:p>
                      <a:pPr algn="l" fontAlgn="b"/>
                      <a:r>
                        <a:rPr lang="it-IT" sz="1100" u="none" strike="noStrike">
                          <a:effectLst/>
                        </a:rPr>
                        <a:t>609940</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25,55</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535549979"/>
                  </a:ext>
                </a:extLst>
              </a:tr>
              <a:tr h="172427">
                <a:tc>
                  <a:txBody>
                    <a:bodyPr/>
                    <a:lstStyle/>
                    <a:p>
                      <a:pPr algn="l" fontAlgn="b"/>
                      <a:r>
                        <a:rPr lang="it-IT" sz="1100" u="none" strike="noStrike">
                          <a:effectLst/>
                        </a:rPr>
                        <a:t>609946</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27,35</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417820419"/>
                  </a:ext>
                </a:extLst>
              </a:tr>
              <a:tr h="172427">
                <a:tc>
                  <a:txBody>
                    <a:bodyPr/>
                    <a:lstStyle/>
                    <a:p>
                      <a:pPr algn="l" fontAlgn="b"/>
                      <a:r>
                        <a:rPr lang="it-IT" sz="1100" u="none" strike="noStrike">
                          <a:effectLst/>
                        </a:rPr>
                        <a:t>609974</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28,01</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46811456"/>
                  </a:ext>
                </a:extLst>
              </a:tr>
              <a:tr h="172427">
                <a:tc>
                  <a:txBody>
                    <a:bodyPr/>
                    <a:lstStyle/>
                    <a:p>
                      <a:pPr algn="l" fontAlgn="b"/>
                      <a:r>
                        <a:rPr lang="it-IT" sz="1100" u="none" strike="noStrike">
                          <a:effectLst/>
                        </a:rPr>
                        <a:t>609997</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30,2</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137687754"/>
                  </a:ext>
                </a:extLst>
              </a:tr>
              <a:tr h="172427">
                <a:tc>
                  <a:txBody>
                    <a:bodyPr/>
                    <a:lstStyle/>
                    <a:p>
                      <a:pPr algn="l" fontAlgn="b"/>
                      <a:r>
                        <a:rPr lang="it-IT" sz="1100" u="none" strike="noStrike">
                          <a:effectLst/>
                        </a:rPr>
                        <a:t>610024</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28,23</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12523080"/>
                  </a:ext>
                </a:extLst>
              </a:tr>
              <a:tr h="172427">
                <a:tc>
                  <a:txBody>
                    <a:bodyPr/>
                    <a:lstStyle/>
                    <a:p>
                      <a:pPr algn="l" fontAlgn="b"/>
                      <a:r>
                        <a:rPr lang="it-IT" sz="1100" u="none" strike="noStrike">
                          <a:effectLst/>
                        </a:rPr>
                        <a:t>610042</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28,94</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135242129"/>
                  </a:ext>
                </a:extLst>
              </a:tr>
              <a:tr h="172427">
                <a:tc>
                  <a:txBody>
                    <a:bodyPr/>
                    <a:lstStyle/>
                    <a:p>
                      <a:pPr algn="l" fontAlgn="b"/>
                      <a:r>
                        <a:rPr lang="it-IT" sz="1100" u="none" strike="noStrike">
                          <a:effectLst/>
                        </a:rPr>
                        <a:t>610046</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24,7</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66777162"/>
                  </a:ext>
                </a:extLst>
              </a:tr>
              <a:tr h="172427">
                <a:tc>
                  <a:txBody>
                    <a:bodyPr/>
                    <a:lstStyle/>
                    <a:p>
                      <a:pPr algn="l" fontAlgn="b"/>
                      <a:r>
                        <a:rPr lang="it-IT" sz="1100" u="none" strike="noStrike">
                          <a:effectLst/>
                        </a:rPr>
                        <a:t>611642</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28,11</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667779712"/>
                  </a:ext>
                </a:extLst>
              </a:tr>
              <a:tr h="172427">
                <a:tc>
                  <a:txBody>
                    <a:bodyPr/>
                    <a:lstStyle/>
                    <a:p>
                      <a:pPr algn="l" fontAlgn="b"/>
                      <a:r>
                        <a:rPr lang="it-IT" sz="1100" u="none" strike="noStrike">
                          <a:effectLst/>
                        </a:rPr>
                        <a:t>611653</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30,24</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36302701"/>
                  </a:ext>
                </a:extLst>
              </a:tr>
              <a:tr h="172427">
                <a:tc>
                  <a:txBody>
                    <a:bodyPr/>
                    <a:lstStyle/>
                    <a:p>
                      <a:pPr algn="l" fontAlgn="b"/>
                      <a:r>
                        <a:rPr lang="it-IT" sz="1100" u="none" strike="noStrike">
                          <a:effectLst/>
                        </a:rPr>
                        <a:t>611747</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26,48</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663929264"/>
                  </a:ext>
                </a:extLst>
              </a:tr>
              <a:tr h="172427">
                <a:tc>
                  <a:txBody>
                    <a:bodyPr/>
                    <a:lstStyle/>
                    <a:p>
                      <a:pPr algn="l" fontAlgn="b"/>
                      <a:r>
                        <a:rPr lang="it-IT" sz="1100" u="none" strike="noStrike">
                          <a:effectLst/>
                        </a:rPr>
                        <a:t>611790</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24,92</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87889248"/>
                  </a:ext>
                </a:extLst>
              </a:tr>
              <a:tr h="172427">
                <a:tc>
                  <a:txBody>
                    <a:bodyPr/>
                    <a:lstStyle/>
                    <a:p>
                      <a:pPr algn="l" fontAlgn="b"/>
                      <a:r>
                        <a:rPr lang="it-IT" sz="1100" u="none" strike="noStrike">
                          <a:effectLst/>
                          <a:highlight>
                            <a:srgbClr val="FFFF00"/>
                          </a:highlight>
                        </a:rPr>
                        <a:t>613760</a:t>
                      </a:r>
                      <a:endParaRPr lang="it-IT" sz="1100" b="0" i="0" u="none" strike="noStrike">
                        <a:solidFill>
                          <a:srgbClr val="000000"/>
                        </a:solidFill>
                        <a:effectLst/>
                        <a:highlight>
                          <a:srgbClr val="FFFF00"/>
                        </a:highlight>
                        <a:latin typeface="Aptos Narrow" panose="020B0004020202020204" pitchFamily="34" charset="0"/>
                      </a:endParaRPr>
                    </a:p>
                  </a:txBody>
                  <a:tcPr marL="7620" marR="7620" marT="7620" marB="0" anchor="b"/>
                </a:tc>
                <a:tc>
                  <a:txBody>
                    <a:bodyPr/>
                    <a:lstStyle/>
                    <a:p>
                      <a:pPr algn="r" fontAlgn="b"/>
                      <a:r>
                        <a:rPr lang="it-IT" sz="1100" u="none" strike="noStrike">
                          <a:effectLst/>
                          <a:highlight>
                            <a:srgbClr val="FFFF00"/>
                          </a:highlight>
                        </a:rPr>
                        <a:t>31,49</a:t>
                      </a:r>
                      <a:endParaRPr lang="it-IT" sz="1100" b="0" i="0" u="none" strike="noStrike">
                        <a:solidFill>
                          <a:srgbClr val="000000"/>
                        </a:solidFill>
                        <a:effectLst/>
                        <a:highlight>
                          <a:srgbClr val="FFFF00"/>
                        </a:highlight>
                        <a:latin typeface="Aptos Narrow" panose="020B0004020202020204" pitchFamily="34" charset="0"/>
                      </a:endParaRPr>
                    </a:p>
                  </a:txBody>
                  <a:tcPr marL="7620" marR="7620" marT="7620" marB="0" anchor="b"/>
                </a:tc>
                <a:extLst>
                  <a:ext uri="{0D108BD9-81ED-4DB2-BD59-A6C34878D82A}">
                    <a16:rowId xmlns:a16="http://schemas.microsoft.com/office/drawing/2014/main" val="2066042151"/>
                  </a:ext>
                </a:extLst>
              </a:tr>
              <a:tr h="172427">
                <a:tc>
                  <a:txBody>
                    <a:bodyPr/>
                    <a:lstStyle/>
                    <a:p>
                      <a:pPr algn="l" fontAlgn="b"/>
                      <a:r>
                        <a:rPr lang="it-IT" sz="1100" u="none" strike="noStrike">
                          <a:effectLst/>
                        </a:rPr>
                        <a:t>613841</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30,25</a:t>
                      </a:r>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22728969"/>
                  </a:ext>
                </a:extLst>
              </a:tr>
            </a:tbl>
          </a:graphicData>
        </a:graphic>
      </p:graphicFrame>
    </p:spTree>
    <p:extLst>
      <p:ext uri="{BB962C8B-B14F-4D97-AF65-F5344CB8AC3E}">
        <p14:creationId xmlns:p14="http://schemas.microsoft.com/office/powerpoint/2010/main" val="3079512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DBF-261F-9725-D8C3-EDDEEADBD2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1719A59-D941-C270-4C36-ACBADCDB3A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convergenza: carico centrifugo</a:t>
            </a:r>
          </a:p>
        </p:txBody>
      </p:sp>
      <p:sp>
        <p:nvSpPr>
          <p:cNvPr id="4" name="Titolo 1">
            <a:extLst>
              <a:ext uri="{FF2B5EF4-FFF2-40B4-BE49-F238E27FC236}">
                <a16:creationId xmlns:a16="http://schemas.microsoft.com/office/drawing/2014/main" id="{7EBB606B-B729-3DA8-0210-1DAB52F509BE}"/>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238DC0A8-B474-9E25-3FB8-E622495FF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EFF0F351-FE58-FBF9-281F-D77E855C11F7}"/>
              </a:ext>
            </a:extLst>
          </p:cNvPr>
          <p:cNvSpPr txBox="1"/>
          <p:nvPr/>
        </p:nvSpPr>
        <p:spPr>
          <a:xfrm>
            <a:off x="586078" y="2136336"/>
            <a:ext cx="4759468" cy="2585323"/>
          </a:xfrm>
          <a:prstGeom prst="rect">
            <a:avLst/>
          </a:prstGeom>
          <a:noFill/>
        </p:spPr>
        <p:txBody>
          <a:bodyPr wrap="square" rtlCol="0">
            <a:spAutoFit/>
          </a:bodyPr>
          <a:lstStyle/>
          <a:p>
            <a:pPr algn="just"/>
            <a:r>
              <a:rPr lang="it-IT"/>
              <a:t>Si osserva che, nel caso di sola applicazione della forza centrifuga, la sezione maggiormente sollecitata si sposta, scendendo lungo il corpo della staffa.</a:t>
            </a:r>
          </a:p>
          <a:p>
            <a:pPr algn="just"/>
            <a:endParaRPr lang="it-IT"/>
          </a:p>
          <a:p>
            <a:pPr algn="just"/>
            <a:endParaRPr lang="it-IT"/>
          </a:p>
          <a:p>
            <a:pPr algn="just"/>
            <a:r>
              <a:rPr lang="it-IT"/>
              <a:t>Per questo motivo, il caso di sola forza centrifuga perde di importanza per le nostre specifiche valutazioni.</a:t>
            </a:r>
          </a:p>
        </p:txBody>
      </p:sp>
      <p:grpSp>
        <p:nvGrpSpPr>
          <p:cNvPr id="6" name="Gruppo 5">
            <a:extLst>
              <a:ext uri="{FF2B5EF4-FFF2-40B4-BE49-F238E27FC236}">
                <a16:creationId xmlns:a16="http://schemas.microsoft.com/office/drawing/2014/main" id="{5E5002C4-7859-27FA-C5F7-D28016C49FFC}"/>
              </a:ext>
            </a:extLst>
          </p:cNvPr>
          <p:cNvGrpSpPr/>
          <p:nvPr/>
        </p:nvGrpSpPr>
        <p:grpSpPr>
          <a:xfrm>
            <a:off x="5834189" y="919087"/>
            <a:ext cx="4932914" cy="5084697"/>
            <a:chOff x="3937656" y="1081609"/>
            <a:chExt cx="4932914" cy="5084697"/>
          </a:xfrm>
        </p:grpSpPr>
        <p:pic>
          <p:nvPicPr>
            <p:cNvPr id="16" name="Immagine 15">
              <a:extLst>
                <a:ext uri="{FF2B5EF4-FFF2-40B4-BE49-F238E27FC236}">
                  <a16:creationId xmlns:a16="http://schemas.microsoft.com/office/drawing/2014/main" id="{FD19BA9A-CE98-D2E6-14FA-C6E3E6F37206}"/>
                </a:ext>
              </a:extLst>
            </p:cNvPr>
            <p:cNvPicPr>
              <a:picLocks noChangeAspect="1"/>
            </p:cNvPicPr>
            <p:nvPr/>
          </p:nvPicPr>
          <p:blipFill>
            <a:blip r:embed="rId3"/>
            <a:stretch>
              <a:fillRect/>
            </a:stretch>
          </p:blipFill>
          <p:spPr>
            <a:xfrm>
              <a:off x="3937656" y="1081609"/>
              <a:ext cx="4932914" cy="5084697"/>
            </a:xfrm>
            <a:prstGeom prst="rect">
              <a:avLst/>
            </a:prstGeom>
          </p:spPr>
        </p:pic>
        <p:sp>
          <p:nvSpPr>
            <p:cNvPr id="17" name="Ovale 16">
              <a:extLst>
                <a:ext uri="{FF2B5EF4-FFF2-40B4-BE49-F238E27FC236}">
                  <a16:creationId xmlns:a16="http://schemas.microsoft.com/office/drawing/2014/main" id="{BE556669-CC81-177C-F2C2-F1542BCBBCB2}"/>
                </a:ext>
              </a:extLst>
            </p:cNvPr>
            <p:cNvSpPr/>
            <p:nvPr/>
          </p:nvSpPr>
          <p:spPr>
            <a:xfrm>
              <a:off x="8016474" y="2924260"/>
              <a:ext cx="442452" cy="36961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3" name="Immagine 2">
            <a:extLst>
              <a:ext uri="{FF2B5EF4-FFF2-40B4-BE49-F238E27FC236}">
                <a16:creationId xmlns:a16="http://schemas.microsoft.com/office/drawing/2014/main" id="{D1959031-25AA-1043-6909-21808B78FD2F}"/>
              </a:ext>
            </a:extLst>
          </p:cNvPr>
          <p:cNvPicPr>
            <a:picLocks noChangeAspect="1"/>
          </p:cNvPicPr>
          <p:nvPr/>
        </p:nvPicPr>
        <p:blipFill>
          <a:blip r:embed="rId4"/>
          <a:stretch>
            <a:fillRect/>
          </a:stretch>
        </p:blipFill>
        <p:spPr>
          <a:xfrm>
            <a:off x="11170956" y="1053999"/>
            <a:ext cx="548688" cy="541067"/>
          </a:xfrm>
          <a:prstGeom prst="rect">
            <a:avLst/>
          </a:prstGeom>
        </p:spPr>
      </p:pic>
      <p:sp>
        <p:nvSpPr>
          <p:cNvPr id="7" name="Ovale 6">
            <a:extLst>
              <a:ext uri="{FF2B5EF4-FFF2-40B4-BE49-F238E27FC236}">
                <a16:creationId xmlns:a16="http://schemas.microsoft.com/office/drawing/2014/main" id="{D1F8D0FE-E987-26F5-E67D-EAECF70898DA}"/>
              </a:ext>
            </a:extLst>
          </p:cNvPr>
          <p:cNvSpPr/>
          <p:nvPr/>
        </p:nvSpPr>
        <p:spPr>
          <a:xfrm>
            <a:off x="9055757" y="3289722"/>
            <a:ext cx="442452" cy="36961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65016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10DBF-261F-9725-D8C3-EDDEEADBD2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1719A59-D941-C270-4C36-ACBADCDB3AF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Condizione critica di rottura</a:t>
            </a:r>
          </a:p>
        </p:txBody>
      </p:sp>
      <p:sp>
        <p:nvSpPr>
          <p:cNvPr id="4" name="Titolo 1">
            <a:extLst>
              <a:ext uri="{FF2B5EF4-FFF2-40B4-BE49-F238E27FC236}">
                <a16:creationId xmlns:a16="http://schemas.microsoft.com/office/drawing/2014/main" id="{7EBB606B-B729-3DA8-0210-1DAB52F509BE}"/>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238DC0A8-B474-9E25-3FB8-E622495FF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75609DB3-32FA-13E0-F22A-48E6A5225033}"/>
              </a:ext>
            </a:extLst>
          </p:cNvPr>
          <p:cNvSpPr txBox="1"/>
          <p:nvPr/>
        </p:nvSpPr>
        <p:spPr>
          <a:xfrm>
            <a:off x="1361440" y="974981"/>
            <a:ext cx="9072880" cy="646331"/>
          </a:xfrm>
          <a:prstGeom prst="rect">
            <a:avLst/>
          </a:prstGeom>
          <a:noFill/>
        </p:spPr>
        <p:txBody>
          <a:bodyPr wrap="square">
            <a:spAutoFit/>
          </a:bodyPr>
          <a:lstStyle/>
          <a:p>
            <a:pPr algn="just"/>
            <a:r>
              <a:rPr lang="it-IT"/>
              <a:t>Si riportano, dunque, i calcoli effettuati per individuare la forza critica che porta le tensioni al valore del limite a fatica sia per la forza di accelerazione che per la forza centrifuga. </a:t>
            </a:r>
          </a:p>
        </p:txBody>
      </p:sp>
      <p:sp>
        <p:nvSpPr>
          <p:cNvPr id="10" name="CasellaDiTesto 9">
            <a:extLst>
              <a:ext uri="{FF2B5EF4-FFF2-40B4-BE49-F238E27FC236}">
                <a16:creationId xmlns:a16="http://schemas.microsoft.com/office/drawing/2014/main" id="{5BEF8083-00B8-A6F5-08CC-D1E766F20D4D}"/>
              </a:ext>
            </a:extLst>
          </p:cNvPr>
          <p:cNvSpPr txBox="1"/>
          <p:nvPr/>
        </p:nvSpPr>
        <p:spPr>
          <a:xfrm>
            <a:off x="1270000" y="5399430"/>
            <a:ext cx="9265920" cy="646331"/>
          </a:xfrm>
          <a:prstGeom prst="rect">
            <a:avLst/>
          </a:prstGeom>
          <a:noFill/>
        </p:spPr>
        <p:txBody>
          <a:bodyPr wrap="square" rtlCol="0">
            <a:spAutoFit/>
          </a:bodyPr>
          <a:lstStyle/>
          <a:p>
            <a:pPr algn="ctr"/>
            <a:r>
              <a:rPr lang="it-IT" b="1"/>
              <a:t>Si può vedere che la condizione critica in accelerazione nella sezione di interesse corrisponde ad una forza di minor intensità rispetto al caso di sola forza centrifuga. </a:t>
            </a:r>
          </a:p>
        </p:txBody>
      </p:sp>
      <p:graphicFrame>
        <p:nvGraphicFramePr>
          <p:cNvPr id="3" name="Tabella 2">
            <a:extLst>
              <a:ext uri="{FF2B5EF4-FFF2-40B4-BE49-F238E27FC236}">
                <a16:creationId xmlns:a16="http://schemas.microsoft.com/office/drawing/2014/main" id="{3251EB62-79DC-AC88-7EFC-ED1669042710}"/>
              </a:ext>
            </a:extLst>
          </p:cNvPr>
          <p:cNvGraphicFramePr>
            <a:graphicFrameLocks noGrp="1"/>
          </p:cNvGraphicFramePr>
          <p:nvPr>
            <p:extLst>
              <p:ext uri="{D42A27DB-BD31-4B8C-83A1-F6EECF244321}">
                <p14:modId xmlns:p14="http://schemas.microsoft.com/office/powerpoint/2010/main" val="3507148331"/>
              </p:ext>
            </p:extLst>
          </p:nvPr>
        </p:nvGraphicFramePr>
        <p:xfrm>
          <a:off x="1270000" y="1668780"/>
          <a:ext cx="9753599" cy="1760220"/>
        </p:xfrm>
        <a:graphic>
          <a:graphicData uri="http://schemas.openxmlformats.org/drawingml/2006/table">
            <a:tbl>
              <a:tblPr>
                <a:tableStyleId>{5C22544A-7EE6-4342-B048-85BDC9FD1C3A}</a:tableStyleId>
              </a:tblPr>
              <a:tblGrid>
                <a:gridCol w="721104">
                  <a:extLst>
                    <a:ext uri="{9D8B030D-6E8A-4147-A177-3AD203B41FA5}">
                      <a16:colId xmlns:a16="http://schemas.microsoft.com/office/drawing/2014/main" val="519870682"/>
                    </a:ext>
                  </a:extLst>
                </a:gridCol>
                <a:gridCol w="1273950">
                  <a:extLst>
                    <a:ext uri="{9D8B030D-6E8A-4147-A177-3AD203B41FA5}">
                      <a16:colId xmlns:a16="http://schemas.microsoft.com/office/drawing/2014/main" val="2685516035"/>
                    </a:ext>
                  </a:extLst>
                </a:gridCol>
                <a:gridCol w="1161779">
                  <a:extLst>
                    <a:ext uri="{9D8B030D-6E8A-4147-A177-3AD203B41FA5}">
                      <a16:colId xmlns:a16="http://schemas.microsoft.com/office/drawing/2014/main" val="3977541723"/>
                    </a:ext>
                  </a:extLst>
                </a:gridCol>
                <a:gridCol w="1655869">
                  <a:extLst>
                    <a:ext uri="{9D8B030D-6E8A-4147-A177-3AD203B41FA5}">
                      <a16:colId xmlns:a16="http://schemas.microsoft.com/office/drawing/2014/main" val="811168134"/>
                    </a:ext>
                  </a:extLst>
                </a:gridCol>
                <a:gridCol w="974826">
                  <a:extLst>
                    <a:ext uri="{9D8B030D-6E8A-4147-A177-3AD203B41FA5}">
                      <a16:colId xmlns:a16="http://schemas.microsoft.com/office/drawing/2014/main" val="392717236"/>
                    </a:ext>
                  </a:extLst>
                </a:gridCol>
                <a:gridCol w="1428854">
                  <a:extLst>
                    <a:ext uri="{9D8B030D-6E8A-4147-A177-3AD203B41FA5}">
                      <a16:colId xmlns:a16="http://schemas.microsoft.com/office/drawing/2014/main" val="1168930432"/>
                    </a:ext>
                  </a:extLst>
                </a:gridCol>
                <a:gridCol w="640981">
                  <a:extLst>
                    <a:ext uri="{9D8B030D-6E8A-4147-A177-3AD203B41FA5}">
                      <a16:colId xmlns:a16="http://schemas.microsoft.com/office/drawing/2014/main" val="1357029502"/>
                    </a:ext>
                  </a:extLst>
                </a:gridCol>
                <a:gridCol w="640981">
                  <a:extLst>
                    <a:ext uri="{9D8B030D-6E8A-4147-A177-3AD203B41FA5}">
                      <a16:colId xmlns:a16="http://schemas.microsoft.com/office/drawing/2014/main" val="3662695599"/>
                    </a:ext>
                  </a:extLst>
                </a:gridCol>
                <a:gridCol w="1255255">
                  <a:extLst>
                    <a:ext uri="{9D8B030D-6E8A-4147-A177-3AD203B41FA5}">
                      <a16:colId xmlns:a16="http://schemas.microsoft.com/office/drawing/2014/main" val="68450640"/>
                    </a:ext>
                  </a:extLst>
                </a:gridCol>
              </a:tblGrid>
              <a:tr h="182880">
                <a:tc gridSpan="2">
                  <a:txBody>
                    <a:bodyPr/>
                    <a:lstStyle/>
                    <a:p>
                      <a:pPr algn="l" fontAlgn="b"/>
                      <a:r>
                        <a:rPr lang="it-IT" sz="1100" u="none" strike="noStrike">
                          <a:effectLst/>
                        </a:rPr>
                        <a:t>MAX degli elementi della sezione critica</a:t>
                      </a:r>
                      <a:endParaRPr lang="it-IT" sz="1100" b="0" i="0" u="none" strike="noStrike">
                        <a:solidFill>
                          <a:srgbClr val="000000"/>
                        </a:solidFill>
                        <a:effectLst/>
                        <a:latin typeface="Aptos Narrow" panose="020B0004020202020204" pitchFamily="34" charset="0"/>
                      </a:endParaRPr>
                    </a:p>
                  </a:txBody>
                  <a:tcPr marL="7620" marR="7620" marT="7620" marB="0" anchor="b"/>
                </a:tc>
                <a:tc hMerge="1">
                  <a:txBody>
                    <a:bodyPr/>
                    <a:lstStyle/>
                    <a:p>
                      <a:endParaRPr lang="it-IT"/>
                    </a:p>
                  </a:txBody>
                  <a:tcPr/>
                </a:tc>
                <a:tc>
                  <a:txBody>
                    <a:bodyPr/>
                    <a:lstStyle/>
                    <a:p>
                      <a:pPr algn="r" fontAlgn="b"/>
                      <a:r>
                        <a:rPr lang="it-IT" sz="1100" u="none" strike="noStrike">
                          <a:effectLst/>
                        </a:rPr>
                        <a:t>42,33</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it-IT" sz="1100" u="none" strike="noStrike">
                          <a:effectLst/>
                        </a:rPr>
                        <a:t> </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3421859"/>
                  </a:ext>
                </a:extLst>
              </a:tr>
              <a:tr h="182880">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791940014"/>
                  </a:ext>
                </a:extLst>
              </a:tr>
              <a:tr h="182880">
                <a:tc>
                  <a:txBody>
                    <a:bodyPr/>
                    <a:lstStyle/>
                    <a:p>
                      <a:pPr algn="l" fontAlgn="b"/>
                      <a:r>
                        <a:rPr lang="it-IT" sz="1100" u="none" strike="noStrike">
                          <a:effectLst/>
                        </a:rPr>
                        <a:t>Limite di fatica </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l-GR" sz="1100" u="none" strike="noStrike">
                          <a:effectLst/>
                        </a:rPr>
                        <a:t>σ_</a:t>
                      </a:r>
                      <a:r>
                        <a:rPr lang="it-IT" sz="1100" u="none" strike="noStrike">
                          <a:effectLst/>
                        </a:rPr>
                        <a:t>wo</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140</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it-IT" sz="1100" u="none" strike="noStrike" dirty="0">
                          <a:effectLst/>
                        </a:rPr>
                        <a:t>MPa</a:t>
                      </a:r>
                      <a:endParaRPr lang="it-IT"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18705346"/>
                  </a:ext>
                </a:extLst>
              </a:tr>
              <a:tr h="182880">
                <a:tc gridSpan="2">
                  <a:txBody>
                    <a:bodyPr/>
                    <a:lstStyle/>
                    <a:p>
                      <a:pPr algn="l" fontAlgn="b"/>
                      <a:r>
                        <a:rPr lang="it-IT" sz="1100" u="none" strike="noStrike">
                          <a:effectLst/>
                        </a:rPr>
                        <a:t>Forza unitaria di frenata</a:t>
                      </a:r>
                      <a:endParaRPr lang="it-IT" sz="1100" b="0" i="0" u="none" strike="noStrike">
                        <a:solidFill>
                          <a:srgbClr val="000000"/>
                        </a:solidFill>
                        <a:effectLst/>
                        <a:latin typeface="Aptos Narrow" panose="020B0004020202020204" pitchFamily="34" charset="0"/>
                      </a:endParaRPr>
                    </a:p>
                  </a:txBody>
                  <a:tcPr marL="7620" marR="7620" marT="7620" marB="0" anchor="b"/>
                </a:tc>
                <a:tc hMerge="1">
                  <a:txBody>
                    <a:bodyPr/>
                    <a:lstStyle/>
                    <a:p>
                      <a:endParaRPr lang="it-IT"/>
                    </a:p>
                  </a:txBody>
                  <a:tcPr/>
                </a:tc>
                <a:tc>
                  <a:txBody>
                    <a:bodyPr/>
                    <a:lstStyle/>
                    <a:p>
                      <a:pPr algn="r" fontAlgn="b"/>
                      <a:r>
                        <a:rPr lang="it-IT" sz="1100" u="none" strike="noStrike">
                          <a:effectLst/>
                        </a:rPr>
                        <a:t>1000</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it-IT" sz="1100" u="none" strike="noStrike">
                          <a:effectLst/>
                        </a:rPr>
                        <a:t>N</a:t>
                      </a:r>
                      <a:endParaRPr lang="it-IT" sz="1100" b="0" i="0" u="none" strike="noStrike">
                        <a:solidFill>
                          <a:srgbClr val="000000"/>
                        </a:solidFill>
                        <a:effectLst/>
                        <a:latin typeface="Aptos Narrow" panose="020B0004020202020204" pitchFamily="34" charset="0"/>
                      </a:endParaRPr>
                    </a:p>
                  </a:txBody>
                  <a:tcPr marL="7620" marR="7620" marT="7620" marB="0" anchor="b"/>
                </a:tc>
                <a:tc gridSpan="5">
                  <a:txBody>
                    <a:bodyPr/>
                    <a:lstStyle/>
                    <a:p>
                      <a:pPr algn="l" fontAlgn="b"/>
                      <a:r>
                        <a:rPr lang="it-IT" sz="1100" u="none" strike="noStrike">
                          <a:effectLst/>
                        </a:rPr>
                        <a:t>usata per ottenere i valori su cui fare la proporzione (ipotesi di linearità)</a:t>
                      </a:r>
                      <a:endParaRPr lang="it-IT" sz="1100" b="0" i="0" u="none" strike="noStrike">
                        <a:solidFill>
                          <a:srgbClr val="000000"/>
                        </a:solidFill>
                        <a:effectLst/>
                        <a:latin typeface="Aptos Narrow" panose="020B0004020202020204" pitchFamily="34" charset="0"/>
                      </a:endParaRPr>
                    </a:p>
                  </a:txBody>
                  <a:tcPr marL="7620" marR="7620" marT="7620" marB="0" anchor="b"/>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308897761"/>
                  </a:ext>
                </a:extLst>
              </a:tr>
              <a:tr h="182880">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29375089"/>
                  </a:ext>
                </a:extLst>
              </a:tr>
              <a:tr h="182880">
                <a:tc gridSpan="3">
                  <a:txBody>
                    <a:bodyPr/>
                    <a:lstStyle/>
                    <a:p>
                      <a:pPr algn="l" fontAlgn="b"/>
                      <a:r>
                        <a:rPr lang="it-IT" sz="1100" u="none" strike="noStrike">
                          <a:effectLst/>
                        </a:rPr>
                        <a:t>Forza max per arrivare al limite di fatica nella zona di rottura</a:t>
                      </a:r>
                      <a:endParaRPr lang="it-IT" sz="1100" b="1" i="0" u="none" strike="noStrike">
                        <a:solidFill>
                          <a:srgbClr val="000000"/>
                        </a:solidFill>
                        <a:effectLst/>
                        <a:latin typeface="Aptos Narrow" panose="020B0004020202020204" pitchFamily="34" charset="0"/>
                      </a:endParaRPr>
                    </a:p>
                  </a:txBody>
                  <a:tcPr marL="7620" marR="7620" marT="7620" marB="0" anchor="b"/>
                </a:tc>
                <a:tc hMerge="1">
                  <a:txBody>
                    <a:bodyPr/>
                    <a:lstStyle/>
                    <a:p>
                      <a:endParaRPr lang="it-IT"/>
                    </a:p>
                  </a:txBody>
                  <a:tcPr/>
                </a:tc>
                <a:tc hMerge="1">
                  <a:txBody>
                    <a:bodyPr/>
                    <a:lstStyle/>
                    <a:p>
                      <a:endParaRPr lang="it-IT"/>
                    </a:p>
                  </a:txBody>
                  <a:tcPr/>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48557912"/>
                  </a:ext>
                </a:extLst>
              </a:tr>
              <a:tr h="182880">
                <a:tc>
                  <a:txBody>
                    <a:bodyPr/>
                    <a:lstStyle/>
                    <a:p>
                      <a:pPr algn="l" fontAlgn="b"/>
                      <a:r>
                        <a:rPr lang="it-IT" sz="1100" b="1" u="none" strike="noStrike" err="1">
                          <a:effectLst/>
                        </a:rPr>
                        <a:t>F_max</a:t>
                      </a:r>
                      <a:endParaRPr lang="it-IT" sz="1100" b="1"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b="1" u="none" strike="noStrike">
                          <a:effectLst/>
                        </a:rPr>
                        <a:t>3307,347035</a:t>
                      </a:r>
                      <a:endParaRPr lang="it-IT" sz="1100" b="1"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it-IT" sz="1100" b="1" u="none" strike="noStrike">
                          <a:effectLst/>
                        </a:rPr>
                        <a:t>N</a:t>
                      </a:r>
                      <a:endParaRPr lang="it-IT" sz="1100" b="1"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58522265"/>
                  </a:ext>
                </a:extLst>
              </a:tr>
            </a:tbl>
          </a:graphicData>
        </a:graphic>
      </p:graphicFrame>
      <p:graphicFrame>
        <p:nvGraphicFramePr>
          <p:cNvPr id="6" name="Tabella 5">
            <a:extLst>
              <a:ext uri="{FF2B5EF4-FFF2-40B4-BE49-F238E27FC236}">
                <a16:creationId xmlns:a16="http://schemas.microsoft.com/office/drawing/2014/main" id="{9D7B0AD9-0811-60E6-5F20-F60C2E82FF8E}"/>
              </a:ext>
            </a:extLst>
          </p:cNvPr>
          <p:cNvGraphicFramePr>
            <a:graphicFrameLocks noGrp="1"/>
          </p:cNvGraphicFramePr>
          <p:nvPr>
            <p:extLst>
              <p:ext uri="{D42A27DB-BD31-4B8C-83A1-F6EECF244321}">
                <p14:modId xmlns:p14="http://schemas.microsoft.com/office/powerpoint/2010/main" val="767717945"/>
              </p:ext>
            </p:extLst>
          </p:nvPr>
        </p:nvGraphicFramePr>
        <p:xfrm>
          <a:off x="1257299" y="3618563"/>
          <a:ext cx="9766300" cy="1600200"/>
        </p:xfrm>
        <a:graphic>
          <a:graphicData uri="http://schemas.openxmlformats.org/drawingml/2006/table">
            <a:tbl>
              <a:tblPr>
                <a:tableStyleId>{5C22544A-7EE6-4342-B048-85BDC9FD1C3A}</a:tableStyleId>
              </a:tblPr>
              <a:tblGrid>
                <a:gridCol w="713254">
                  <a:extLst>
                    <a:ext uri="{9D8B030D-6E8A-4147-A177-3AD203B41FA5}">
                      <a16:colId xmlns:a16="http://schemas.microsoft.com/office/drawing/2014/main" val="364399379"/>
                    </a:ext>
                  </a:extLst>
                </a:gridCol>
                <a:gridCol w="1260082">
                  <a:extLst>
                    <a:ext uri="{9D8B030D-6E8A-4147-A177-3AD203B41FA5}">
                      <a16:colId xmlns:a16="http://schemas.microsoft.com/office/drawing/2014/main" val="2013727605"/>
                    </a:ext>
                  </a:extLst>
                </a:gridCol>
                <a:gridCol w="1915220">
                  <a:extLst>
                    <a:ext uri="{9D8B030D-6E8A-4147-A177-3AD203B41FA5}">
                      <a16:colId xmlns:a16="http://schemas.microsoft.com/office/drawing/2014/main" val="857859174"/>
                    </a:ext>
                  </a:extLst>
                </a:gridCol>
                <a:gridCol w="1334050">
                  <a:extLst>
                    <a:ext uri="{9D8B030D-6E8A-4147-A177-3AD203B41FA5}">
                      <a16:colId xmlns:a16="http://schemas.microsoft.com/office/drawing/2014/main" val="2608941868"/>
                    </a:ext>
                  </a:extLst>
                </a:gridCol>
                <a:gridCol w="2998310">
                  <a:extLst>
                    <a:ext uri="{9D8B030D-6E8A-4147-A177-3AD203B41FA5}">
                      <a16:colId xmlns:a16="http://schemas.microsoft.com/office/drawing/2014/main" val="2243919802"/>
                    </a:ext>
                  </a:extLst>
                </a:gridCol>
                <a:gridCol w="911381">
                  <a:extLst>
                    <a:ext uri="{9D8B030D-6E8A-4147-A177-3AD203B41FA5}">
                      <a16:colId xmlns:a16="http://schemas.microsoft.com/office/drawing/2014/main" val="4051147174"/>
                    </a:ext>
                  </a:extLst>
                </a:gridCol>
                <a:gridCol w="634003">
                  <a:extLst>
                    <a:ext uri="{9D8B030D-6E8A-4147-A177-3AD203B41FA5}">
                      <a16:colId xmlns:a16="http://schemas.microsoft.com/office/drawing/2014/main" val="2290355221"/>
                    </a:ext>
                  </a:extLst>
                </a:gridCol>
              </a:tblGrid>
              <a:tr h="182880">
                <a:tc gridSpan="2">
                  <a:txBody>
                    <a:bodyPr/>
                    <a:lstStyle/>
                    <a:p>
                      <a:pPr algn="l" fontAlgn="b"/>
                      <a:r>
                        <a:rPr lang="it-IT" sz="1100" u="none" strike="noStrike">
                          <a:effectLst/>
                        </a:rPr>
                        <a:t>MAX degli elementi della sezione critica</a:t>
                      </a:r>
                      <a:endParaRPr lang="it-IT" sz="1100" b="0" i="0" u="none" strike="noStrike">
                        <a:solidFill>
                          <a:srgbClr val="000000"/>
                        </a:solidFill>
                        <a:effectLst/>
                        <a:latin typeface="Aptos Narrow" panose="020B0004020202020204" pitchFamily="34" charset="0"/>
                      </a:endParaRPr>
                    </a:p>
                  </a:txBody>
                  <a:tcPr marL="7620" marR="7620" marT="7620" marB="0" anchor="b"/>
                </a:tc>
                <a:tc hMerge="1">
                  <a:txBody>
                    <a:bodyPr/>
                    <a:lstStyle/>
                    <a:p>
                      <a:endParaRPr lang="it-IT"/>
                    </a:p>
                  </a:txBody>
                  <a:tcPr/>
                </a:tc>
                <a:tc>
                  <a:txBody>
                    <a:bodyPr/>
                    <a:lstStyle/>
                    <a:p>
                      <a:pPr algn="r" fontAlgn="b"/>
                      <a:r>
                        <a:rPr lang="it-IT" sz="1100" u="none" strike="noStrike">
                          <a:effectLst/>
                        </a:rPr>
                        <a:t>30,89</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it-IT" sz="1100" u="none" strike="noStrike">
                          <a:effectLst/>
                        </a:rPr>
                        <a:t> </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127954563"/>
                  </a:ext>
                </a:extLst>
              </a:tr>
              <a:tr h="182880">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739839241"/>
                  </a:ext>
                </a:extLst>
              </a:tr>
              <a:tr h="182880">
                <a:tc>
                  <a:txBody>
                    <a:bodyPr/>
                    <a:lstStyle/>
                    <a:p>
                      <a:pPr algn="l" fontAlgn="b"/>
                      <a:r>
                        <a:rPr lang="it-IT" sz="1100" u="none" strike="noStrike">
                          <a:effectLst/>
                        </a:rPr>
                        <a:t>Limite di fatica </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l-GR" sz="1100" u="none" strike="noStrike">
                          <a:effectLst/>
                        </a:rPr>
                        <a:t>σ_</a:t>
                      </a:r>
                      <a:r>
                        <a:rPr lang="it-IT" sz="1100" u="none" strike="noStrike">
                          <a:effectLst/>
                        </a:rPr>
                        <a:t>wo</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u="none" strike="noStrike">
                          <a:effectLst/>
                        </a:rPr>
                        <a:t>140</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it-IT" sz="1100" u="none" strike="noStrike" dirty="0">
                          <a:effectLst/>
                        </a:rPr>
                        <a:t>MPa</a:t>
                      </a:r>
                      <a:endParaRPr lang="it-IT"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271102838"/>
                  </a:ext>
                </a:extLst>
              </a:tr>
              <a:tr h="182880">
                <a:tc gridSpan="2">
                  <a:txBody>
                    <a:bodyPr/>
                    <a:lstStyle/>
                    <a:p>
                      <a:pPr algn="l" fontAlgn="b"/>
                      <a:r>
                        <a:rPr lang="it-IT" sz="1100" u="none" strike="noStrike">
                          <a:effectLst/>
                        </a:rPr>
                        <a:t>Forza unitaria di frenata</a:t>
                      </a:r>
                      <a:endParaRPr lang="it-IT" sz="1100" b="0" i="0" u="none" strike="noStrike">
                        <a:solidFill>
                          <a:srgbClr val="000000"/>
                        </a:solidFill>
                        <a:effectLst/>
                        <a:latin typeface="Aptos Narrow" panose="020B0004020202020204" pitchFamily="34" charset="0"/>
                      </a:endParaRPr>
                    </a:p>
                  </a:txBody>
                  <a:tcPr marL="7620" marR="7620" marT="7620" marB="0" anchor="b"/>
                </a:tc>
                <a:tc hMerge="1">
                  <a:txBody>
                    <a:bodyPr/>
                    <a:lstStyle/>
                    <a:p>
                      <a:endParaRPr lang="it-IT"/>
                    </a:p>
                  </a:txBody>
                  <a:tcPr/>
                </a:tc>
                <a:tc>
                  <a:txBody>
                    <a:bodyPr/>
                    <a:lstStyle/>
                    <a:p>
                      <a:pPr algn="r" fontAlgn="b"/>
                      <a:r>
                        <a:rPr lang="it-IT" sz="1100" u="none" strike="noStrike">
                          <a:effectLst/>
                        </a:rPr>
                        <a:t>1000</a:t>
                      </a:r>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it-IT" sz="1100" u="none" strike="noStrike">
                          <a:effectLst/>
                        </a:rPr>
                        <a:t>N</a:t>
                      </a:r>
                      <a:endParaRPr lang="it-IT" sz="1100" b="0" i="0" u="none" strike="noStrike">
                        <a:solidFill>
                          <a:srgbClr val="000000"/>
                        </a:solidFill>
                        <a:effectLst/>
                        <a:latin typeface="Aptos Narrow" panose="020B0004020202020204" pitchFamily="34" charset="0"/>
                      </a:endParaRPr>
                    </a:p>
                  </a:txBody>
                  <a:tcPr marL="7620" marR="7620" marT="7620" marB="0" anchor="b"/>
                </a:tc>
                <a:tc gridSpan="3">
                  <a:txBody>
                    <a:bodyPr/>
                    <a:lstStyle/>
                    <a:p>
                      <a:pPr algn="l" fontAlgn="b"/>
                      <a:r>
                        <a:rPr lang="it-IT" sz="1100" u="none" strike="noStrike">
                          <a:effectLst/>
                        </a:rPr>
                        <a:t>usata per ottenere i valori su cui fare la proporzione (ipotesi di linearità)</a:t>
                      </a:r>
                      <a:endParaRPr lang="it-IT" sz="1100" b="0" i="0" u="none" strike="noStrike">
                        <a:solidFill>
                          <a:srgbClr val="000000"/>
                        </a:solidFill>
                        <a:effectLst/>
                        <a:latin typeface="Aptos Narrow" panose="020B0004020202020204" pitchFamily="34" charset="0"/>
                      </a:endParaRPr>
                    </a:p>
                  </a:txBody>
                  <a:tcPr marL="7620" marR="7620" marT="7620" marB="0" anchor="b"/>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329569954"/>
                  </a:ext>
                </a:extLst>
              </a:tr>
              <a:tr h="182880">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405916358"/>
                  </a:ext>
                </a:extLst>
              </a:tr>
              <a:tr h="182880">
                <a:tc gridSpan="3">
                  <a:txBody>
                    <a:bodyPr/>
                    <a:lstStyle/>
                    <a:p>
                      <a:pPr algn="l" fontAlgn="b"/>
                      <a:r>
                        <a:rPr lang="it-IT" sz="1100" u="none" strike="noStrike">
                          <a:effectLst/>
                        </a:rPr>
                        <a:t>Forza max per arrivare al limite di fatica nella zona di rottura</a:t>
                      </a:r>
                      <a:endParaRPr lang="it-IT" sz="1100" b="1" i="0" u="none" strike="noStrike">
                        <a:solidFill>
                          <a:srgbClr val="000000"/>
                        </a:solidFill>
                        <a:effectLst/>
                        <a:latin typeface="Aptos Narrow" panose="020B0004020202020204" pitchFamily="34" charset="0"/>
                      </a:endParaRPr>
                    </a:p>
                  </a:txBody>
                  <a:tcPr marL="7620" marR="7620" marT="7620" marB="0" anchor="b"/>
                </a:tc>
                <a:tc hMerge="1">
                  <a:txBody>
                    <a:bodyPr/>
                    <a:lstStyle/>
                    <a:p>
                      <a:endParaRPr lang="it-IT"/>
                    </a:p>
                  </a:txBody>
                  <a:tcPr/>
                </a:tc>
                <a:tc hMerge="1">
                  <a:txBody>
                    <a:bodyPr/>
                    <a:lstStyle/>
                    <a:p>
                      <a:endParaRPr lang="it-IT"/>
                    </a:p>
                  </a:txBody>
                  <a:tcPr/>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742637"/>
                  </a:ext>
                </a:extLst>
              </a:tr>
              <a:tr h="182880">
                <a:tc>
                  <a:txBody>
                    <a:bodyPr/>
                    <a:lstStyle/>
                    <a:p>
                      <a:pPr algn="l" fontAlgn="b"/>
                      <a:r>
                        <a:rPr lang="it-IT" sz="1100" b="1" u="none" strike="noStrike">
                          <a:effectLst/>
                        </a:rPr>
                        <a:t>F_max</a:t>
                      </a:r>
                      <a:endParaRPr lang="it-IT" sz="1100" b="1"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it-IT" sz="1100" b="1" u="none" strike="noStrike">
                          <a:effectLst/>
                        </a:rPr>
                        <a:t>4532,211072</a:t>
                      </a:r>
                      <a:endParaRPr lang="it-IT" sz="1100" b="1"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it-IT" sz="1100" b="1" u="none" strike="noStrike">
                          <a:effectLst/>
                        </a:rPr>
                        <a:t>N</a:t>
                      </a:r>
                      <a:endParaRPr lang="it-IT" sz="1100" b="1"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endParaRPr lang="it-IT"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470660720"/>
                  </a:ext>
                </a:extLst>
              </a:tr>
            </a:tbl>
          </a:graphicData>
        </a:graphic>
      </p:graphicFrame>
    </p:spTree>
    <p:extLst>
      <p:ext uri="{BB962C8B-B14F-4D97-AF65-F5344CB8AC3E}">
        <p14:creationId xmlns:p14="http://schemas.microsoft.com/office/powerpoint/2010/main" val="1316786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38778-3EF7-03C2-DAE3-C69DFCACEE49}"/>
            </a:ext>
          </a:extLst>
        </p:cNvPr>
        <p:cNvGrpSpPr/>
        <p:nvPr/>
      </p:nvGrpSpPr>
      <p:grpSpPr>
        <a:xfrm>
          <a:off x="0" y="0"/>
          <a:ext cx="0" cy="0"/>
          <a:chOff x="0" y="0"/>
          <a:chExt cx="0" cy="0"/>
        </a:xfrm>
      </p:grpSpPr>
      <p:pic>
        <p:nvPicPr>
          <p:cNvPr id="9" name="Immagine 8">
            <a:extLst>
              <a:ext uri="{FF2B5EF4-FFF2-40B4-BE49-F238E27FC236}">
                <a16:creationId xmlns:a16="http://schemas.microsoft.com/office/drawing/2014/main" id="{70120A9B-87C8-5B31-9E75-CE094D1B4DE3}"/>
              </a:ext>
            </a:extLst>
          </p:cNvPr>
          <p:cNvPicPr>
            <a:picLocks noChangeAspect="1"/>
          </p:cNvPicPr>
          <p:nvPr/>
        </p:nvPicPr>
        <p:blipFill>
          <a:blip r:embed="rId2"/>
          <a:stretch>
            <a:fillRect/>
          </a:stretch>
        </p:blipFill>
        <p:spPr>
          <a:xfrm>
            <a:off x="5152290" y="1489641"/>
            <a:ext cx="4827451" cy="4315583"/>
          </a:xfrm>
          <a:prstGeom prst="rect">
            <a:avLst/>
          </a:prstGeom>
        </p:spPr>
      </p:pic>
      <p:sp>
        <p:nvSpPr>
          <p:cNvPr id="2" name="Titolo 1">
            <a:extLst>
              <a:ext uri="{FF2B5EF4-FFF2-40B4-BE49-F238E27FC236}">
                <a16:creationId xmlns:a16="http://schemas.microsoft.com/office/drawing/2014/main" id="{E212F2AA-C7B1-2944-071E-F3B8B4EF38EA}"/>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Mesh finale: N° elementi, nodi e DOF </a:t>
            </a:r>
          </a:p>
        </p:txBody>
      </p:sp>
      <p:sp>
        <p:nvSpPr>
          <p:cNvPr id="4" name="Titolo 1">
            <a:extLst>
              <a:ext uri="{FF2B5EF4-FFF2-40B4-BE49-F238E27FC236}">
                <a16:creationId xmlns:a16="http://schemas.microsoft.com/office/drawing/2014/main" id="{92324E3D-FCD7-E6C4-EB7F-169AA65F7160}"/>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6DEB2DE-DDE1-D529-2E3B-6A29E102AC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B1ECBA6-88B1-1452-8A50-5D931F334CE7}"/>
              </a:ext>
            </a:extLst>
          </p:cNvPr>
          <p:cNvSpPr txBox="1"/>
          <p:nvPr/>
        </p:nvSpPr>
        <p:spPr>
          <a:xfrm>
            <a:off x="1071880" y="1036320"/>
            <a:ext cx="10048240" cy="369332"/>
          </a:xfrm>
          <a:prstGeom prst="rect">
            <a:avLst/>
          </a:prstGeom>
          <a:noFill/>
        </p:spPr>
        <p:txBody>
          <a:bodyPr wrap="square" rtlCol="0">
            <a:spAutoFit/>
          </a:bodyPr>
          <a:lstStyle/>
          <a:p>
            <a:pPr algn="ctr"/>
            <a:r>
              <a:rPr lang="it-IT" b="1"/>
              <a:t>Mesh 3D con R-trias 1mm con infittimento nella zona critica 0.5mm </a:t>
            </a:r>
          </a:p>
        </p:txBody>
      </p:sp>
      <p:sp>
        <p:nvSpPr>
          <p:cNvPr id="6" name="CasellaDiTesto 5">
            <a:extLst>
              <a:ext uri="{FF2B5EF4-FFF2-40B4-BE49-F238E27FC236}">
                <a16:creationId xmlns:a16="http://schemas.microsoft.com/office/drawing/2014/main" id="{F7614AA8-FF46-52C0-C0AD-8D7EF60C45F9}"/>
              </a:ext>
            </a:extLst>
          </p:cNvPr>
          <p:cNvSpPr txBox="1"/>
          <p:nvPr/>
        </p:nvSpPr>
        <p:spPr>
          <a:xfrm>
            <a:off x="376435" y="2379519"/>
            <a:ext cx="4372210" cy="2308324"/>
          </a:xfrm>
          <a:prstGeom prst="rect">
            <a:avLst/>
          </a:prstGeom>
          <a:noFill/>
        </p:spPr>
        <p:txBody>
          <a:bodyPr wrap="square" rtlCol="0">
            <a:spAutoFit/>
          </a:bodyPr>
          <a:lstStyle/>
          <a:p>
            <a:pPr algn="just"/>
            <a:r>
              <a:rPr lang="it-IT" dirty="0"/>
              <a:t>Scegliamo, dunque, come mesh definitiva quella con minor numero di elementi che garantisca la convergenza del risultato.</a:t>
            </a:r>
          </a:p>
          <a:p>
            <a:pPr algn="just"/>
            <a:endParaRPr lang="it-IT" dirty="0"/>
          </a:p>
          <a:p>
            <a:pPr algn="just"/>
            <a:r>
              <a:rPr lang="it-IT" dirty="0"/>
              <a:t>Utilizziamo, infine, questa mesh per il calcolo della sollecitazione critica, cioè la minima sollecitazione che porti al raggiungimento di 140 Mpa.</a:t>
            </a:r>
          </a:p>
        </p:txBody>
      </p:sp>
      <p:pic>
        <p:nvPicPr>
          <p:cNvPr id="12" name="Immagine 11">
            <a:extLst>
              <a:ext uri="{FF2B5EF4-FFF2-40B4-BE49-F238E27FC236}">
                <a16:creationId xmlns:a16="http://schemas.microsoft.com/office/drawing/2014/main" id="{4E8B8F99-BCC3-3265-F99F-D2464AA1E6F6}"/>
              </a:ext>
            </a:extLst>
          </p:cNvPr>
          <p:cNvPicPr>
            <a:picLocks noChangeAspect="1"/>
          </p:cNvPicPr>
          <p:nvPr/>
        </p:nvPicPr>
        <p:blipFill>
          <a:blip r:embed="rId4"/>
          <a:stretch>
            <a:fillRect/>
          </a:stretch>
        </p:blipFill>
        <p:spPr>
          <a:xfrm>
            <a:off x="8185150" y="4066129"/>
            <a:ext cx="3884929" cy="1451091"/>
          </a:xfrm>
          <a:prstGeom prst="rect">
            <a:avLst/>
          </a:prstGeom>
        </p:spPr>
      </p:pic>
      <p:pic>
        <p:nvPicPr>
          <p:cNvPr id="7" name="Immagine 6">
            <a:extLst>
              <a:ext uri="{FF2B5EF4-FFF2-40B4-BE49-F238E27FC236}">
                <a16:creationId xmlns:a16="http://schemas.microsoft.com/office/drawing/2014/main" id="{0F16BFB5-8D8E-7299-C725-6D5DA56D8FB2}"/>
              </a:ext>
            </a:extLst>
          </p:cNvPr>
          <p:cNvPicPr>
            <a:picLocks noChangeAspect="1"/>
          </p:cNvPicPr>
          <p:nvPr/>
        </p:nvPicPr>
        <p:blipFill>
          <a:blip r:embed="rId5"/>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3907980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863BC-B76E-65C7-2540-DEA0D1F8620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0967374-F3C0-D975-6A16-782C0284C801}"/>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Verifica qualità mesh</a:t>
            </a:r>
          </a:p>
        </p:txBody>
      </p:sp>
      <p:sp>
        <p:nvSpPr>
          <p:cNvPr id="4" name="Titolo 1">
            <a:extLst>
              <a:ext uri="{FF2B5EF4-FFF2-40B4-BE49-F238E27FC236}">
                <a16:creationId xmlns:a16="http://schemas.microsoft.com/office/drawing/2014/main" id="{FD7F398C-D51B-D359-927E-6E70B273E1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0DF5BFE2-64D0-43F2-6999-69C5B088E2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96F0B917-C764-9DA2-4933-85C7D62F47FA}"/>
              </a:ext>
            </a:extLst>
          </p:cNvPr>
          <p:cNvSpPr txBox="1"/>
          <p:nvPr/>
        </p:nvSpPr>
        <p:spPr>
          <a:xfrm>
            <a:off x="304476" y="1321263"/>
            <a:ext cx="3664155" cy="3970318"/>
          </a:xfrm>
          <a:prstGeom prst="rect">
            <a:avLst/>
          </a:prstGeom>
          <a:noFill/>
        </p:spPr>
        <p:txBody>
          <a:bodyPr wrap="square" rtlCol="0">
            <a:spAutoFit/>
          </a:bodyPr>
          <a:lstStyle/>
          <a:p>
            <a:pPr algn="just"/>
            <a:r>
              <a:rPr lang="it-IT"/>
              <a:t>In seguito ad una fase iterativa di preparazione della geometria e valutazione della mesh 2D tramite </a:t>
            </a:r>
            <a:r>
              <a:rPr lang="it-IT" err="1"/>
              <a:t>quality</a:t>
            </a:r>
            <a:r>
              <a:rPr lang="it-IT"/>
              <a:t> indexes, abbiamo ottenuto la mesh 2D definitiva.</a:t>
            </a:r>
          </a:p>
          <a:p>
            <a:pPr algn="just"/>
            <a:endParaRPr lang="it-IT"/>
          </a:p>
          <a:p>
            <a:pPr algn="just"/>
            <a:r>
              <a:rPr lang="it-IT"/>
              <a:t>Per non appesantire il report, si riporta la mesh definitiva e la corrispondente valutazione di </a:t>
            </a:r>
            <a:r>
              <a:rPr lang="it-IT" err="1"/>
              <a:t>quality</a:t>
            </a:r>
            <a:r>
              <a:rPr lang="it-IT"/>
              <a:t> indexes.</a:t>
            </a:r>
          </a:p>
          <a:p>
            <a:pPr algn="just"/>
            <a:endParaRPr lang="it-IT"/>
          </a:p>
          <a:p>
            <a:pPr algn="just"/>
            <a:r>
              <a:rPr lang="it-IT"/>
              <a:t>Con la mesh 2D definitiva abbiamo ripercorso i passaggi e verificato la convergenza.</a:t>
            </a:r>
          </a:p>
        </p:txBody>
      </p:sp>
      <p:pic>
        <p:nvPicPr>
          <p:cNvPr id="11" name="Immagine 10">
            <a:extLst>
              <a:ext uri="{FF2B5EF4-FFF2-40B4-BE49-F238E27FC236}">
                <a16:creationId xmlns:a16="http://schemas.microsoft.com/office/drawing/2014/main" id="{F3449885-0A52-F85A-475B-300B791A8E5A}"/>
              </a:ext>
            </a:extLst>
          </p:cNvPr>
          <p:cNvPicPr>
            <a:picLocks noChangeAspect="1"/>
          </p:cNvPicPr>
          <p:nvPr/>
        </p:nvPicPr>
        <p:blipFill>
          <a:blip r:embed="rId3"/>
          <a:stretch>
            <a:fillRect/>
          </a:stretch>
        </p:blipFill>
        <p:spPr>
          <a:xfrm>
            <a:off x="3968631" y="1955524"/>
            <a:ext cx="2666593" cy="2701796"/>
          </a:xfrm>
          <a:prstGeom prst="rect">
            <a:avLst/>
          </a:prstGeom>
        </p:spPr>
      </p:pic>
      <p:pic>
        <p:nvPicPr>
          <p:cNvPr id="13" name="Immagine 12">
            <a:extLst>
              <a:ext uri="{FF2B5EF4-FFF2-40B4-BE49-F238E27FC236}">
                <a16:creationId xmlns:a16="http://schemas.microsoft.com/office/drawing/2014/main" id="{35B071B1-C490-2C16-EFB7-E1DBA7B80C39}"/>
              </a:ext>
            </a:extLst>
          </p:cNvPr>
          <p:cNvPicPr>
            <a:picLocks noChangeAspect="1"/>
          </p:cNvPicPr>
          <p:nvPr/>
        </p:nvPicPr>
        <p:blipFill>
          <a:blip r:embed="rId4"/>
          <a:stretch>
            <a:fillRect/>
          </a:stretch>
        </p:blipFill>
        <p:spPr>
          <a:xfrm>
            <a:off x="7034747" y="1292712"/>
            <a:ext cx="3176292" cy="3771080"/>
          </a:xfrm>
          <a:prstGeom prst="rect">
            <a:avLst/>
          </a:prstGeom>
        </p:spPr>
      </p:pic>
      <p:pic>
        <p:nvPicPr>
          <p:cNvPr id="15" name="Immagine 14">
            <a:extLst>
              <a:ext uri="{FF2B5EF4-FFF2-40B4-BE49-F238E27FC236}">
                <a16:creationId xmlns:a16="http://schemas.microsoft.com/office/drawing/2014/main" id="{914C9194-F51A-D1B1-242D-784DC0E11594}"/>
              </a:ext>
            </a:extLst>
          </p:cNvPr>
          <p:cNvPicPr>
            <a:picLocks noChangeAspect="1"/>
          </p:cNvPicPr>
          <p:nvPr/>
        </p:nvPicPr>
        <p:blipFill>
          <a:blip r:embed="rId5"/>
          <a:stretch>
            <a:fillRect/>
          </a:stretch>
        </p:blipFill>
        <p:spPr>
          <a:xfrm>
            <a:off x="9217650" y="3629650"/>
            <a:ext cx="2612311" cy="2233949"/>
          </a:xfrm>
          <a:prstGeom prst="rect">
            <a:avLst/>
          </a:prstGeom>
        </p:spPr>
      </p:pic>
    </p:spTree>
    <p:extLst>
      <p:ext uri="{BB962C8B-B14F-4D97-AF65-F5344CB8AC3E}">
        <p14:creationId xmlns:p14="http://schemas.microsoft.com/office/powerpoint/2010/main" val="1584803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697F0-E788-21E0-191F-CE3AE174BF0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D2722C5-85C3-C1C4-01EB-7B9F1B239139}"/>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geometria</a:t>
            </a:r>
            <a:endParaRPr lang="it-IT">
              <a:solidFill>
                <a:schemeClr val="bg1"/>
              </a:solidFill>
            </a:endParaRPr>
          </a:p>
        </p:txBody>
      </p:sp>
      <p:sp>
        <p:nvSpPr>
          <p:cNvPr id="4" name="Titolo 1">
            <a:extLst>
              <a:ext uri="{FF2B5EF4-FFF2-40B4-BE49-F238E27FC236}">
                <a16:creationId xmlns:a16="http://schemas.microsoft.com/office/drawing/2014/main" id="{A10429A9-08E5-45A1-D986-6A4C5988C08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1270776-FC5B-DD74-7272-39CA5778D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C9B4E611-EB49-8C03-2F6D-E8A9A15CF3B6}"/>
              </a:ext>
            </a:extLst>
          </p:cNvPr>
          <p:cNvSpPr txBox="1"/>
          <p:nvPr/>
        </p:nvSpPr>
        <p:spPr>
          <a:xfrm>
            <a:off x="624114" y="1490133"/>
            <a:ext cx="5389638" cy="2862322"/>
          </a:xfrm>
          <a:prstGeom prst="rect">
            <a:avLst/>
          </a:prstGeom>
          <a:noFill/>
        </p:spPr>
        <p:txBody>
          <a:bodyPr wrap="square" rtlCol="0">
            <a:spAutoFit/>
          </a:bodyPr>
          <a:lstStyle/>
          <a:p>
            <a:pPr algn="just"/>
            <a:r>
              <a:rPr lang="it-IT"/>
              <a:t>Nella seguente slide possiamo vedere la sovrapposizione tra la scansione e il CAD 3D generato a partire dalla scansione.</a:t>
            </a:r>
          </a:p>
          <a:p>
            <a:pPr algn="just"/>
            <a:endParaRPr lang="it-IT"/>
          </a:p>
          <a:p>
            <a:pPr algn="just"/>
            <a:endParaRPr lang="it-IT"/>
          </a:p>
          <a:p>
            <a:pPr algn="just"/>
            <a:r>
              <a:rPr lang="it-IT"/>
              <a:t>Come si può vedere visivamente dall’immagine, la scansione e il CAD 3D sono assolutamente sovrapponibili.</a:t>
            </a:r>
          </a:p>
          <a:p>
            <a:endParaRPr lang="it-IT"/>
          </a:p>
          <a:p>
            <a:endParaRPr lang="it-IT"/>
          </a:p>
        </p:txBody>
      </p:sp>
      <p:pic>
        <p:nvPicPr>
          <p:cNvPr id="12" name="Immagine 11" descr="Immagine che contiene strumento&#10;&#10;Descrizione generata automaticamente">
            <a:extLst>
              <a:ext uri="{FF2B5EF4-FFF2-40B4-BE49-F238E27FC236}">
                <a16:creationId xmlns:a16="http://schemas.microsoft.com/office/drawing/2014/main" id="{8B21DF4E-1273-2E98-F1EB-46E039BC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212" y="1246448"/>
            <a:ext cx="6163788" cy="4625512"/>
          </a:xfrm>
          <a:prstGeom prst="rect">
            <a:avLst/>
          </a:prstGeom>
        </p:spPr>
      </p:pic>
    </p:spTree>
    <p:extLst>
      <p:ext uri="{BB962C8B-B14F-4D97-AF65-F5344CB8AC3E}">
        <p14:creationId xmlns:p14="http://schemas.microsoft.com/office/powerpoint/2010/main" val="1888649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863BC-B76E-65C7-2540-DEA0D1F86205}"/>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F5D14B1E-5B8C-3612-7EFB-15D7DD440DF4}"/>
              </a:ext>
            </a:extLst>
          </p:cNvPr>
          <p:cNvPicPr>
            <a:picLocks noChangeAspect="1"/>
          </p:cNvPicPr>
          <p:nvPr/>
        </p:nvPicPr>
        <p:blipFill>
          <a:blip r:embed="rId2"/>
          <a:stretch>
            <a:fillRect/>
          </a:stretch>
        </p:blipFill>
        <p:spPr>
          <a:xfrm>
            <a:off x="5609070" y="967866"/>
            <a:ext cx="3176292" cy="3771080"/>
          </a:xfrm>
          <a:prstGeom prst="rect">
            <a:avLst/>
          </a:prstGeom>
        </p:spPr>
      </p:pic>
      <p:sp>
        <p:nvSpPr>
          <p:cNvPr id="2" name="Titolo 1">
            <a:extLst>
              <a:ext uri="{FF2B5EF4-FFF2-40B4-BE49-F238E27FC236}">
                <a16:creationId xmlns:a16="http://schemas.microsoft.com/office/drawing/2014/main" id="{40967374-F3C0-D975-6A16-782C0284C801}"/>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Verifica qualità mesh</a:t>
            </a:r>
          </a:p>
        </p:txBody>
      </p:sp>
      <p:sp>
        <p:nvSpPr>
          <p:cNvPr id="4" name="Titolo 1">
            <a:extLst>
              <a:ext uri="{FF2B5EF4-FFF2-40B4-BE49-F238E27FC236}">
                <a16:creationId xmlns:a16="http://schemas.microsoft.com/office/drawing/2014/main" id="{FD7F398C-D51B-D359-927E-6E70B273E1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0DF5BFE2-64D0-43F2-6999-69C5B088E2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ttore 2 9">
            <a:extLst>
              <a:ext uri="{FF2B5EF4-FFF2-40B4-BE49-F238E27FC236}">
                <a16:creationId xmlns:a16="http://schemas.microsoft.com/office/drawing/2014/main" id="{F5356077-8974-2E86-4EB0-FF8437497C15}"/>
              </a:ext>
            </a:extLst>
          </p:cNvPr>
          <p:cNvCxnSpPr>
            <a:cxnSpLocks/>
          </p:cNvCxnSpPr>
          <p:nvPr/>
        </p:nvCxnSpPr>
        <p:spPr>
          <a:xfrm>
            <a:off x="8023123" y="2418735"/>
            <a:ext cx="482702" cy="11340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CasellaDiTesto 11">
            <a:extLst>
              <a:ext uri="{FF2B5EF4-FFF2-40B4-BE49-F238E27FC236}">
                <a16:creationId xmlns:a16="http://schemas.microsoft.com/office/drawing/2014/main" id="{78464FB9-54AA-7DA0-9D44-E86825B17664}"/>
              </a:ext>
            </a:extLst>
          </p:cNvPr>
          <p:cNvSpPr txBox="1"/>
          <p:nvPr/>
        </p:nvSpPr>
        <p:spPr>
          <a:xfrm>
            <a:off x="727587" y="1465006"/>
            <a:ext cx="3106994" cy="2862322"/>
          </a:xfrm>
          <a:prstGeom prst="rect">
            <a:avLst/>
          </a:prstGeom>
          <a:noFill/>
        </p:spPr>
        <p:txBody>
          <a:bodyPr wrap="square" rtlCol="0">
            <a:spAutoFit/>
          </a:bodyPr>
          <a:lstStyle/>
          <a:p>
            <a:pPr algn="just"/>
            <a:r>
              <a:rPr lang="it-IT"/>
              <a:t>Si riporta un ingrandimento della mesh in corrispondenza della zona di nostro interesse.</a:t>
            </a:r>
          </a:p>
          <a:p>
            <a:pPr algn="just"/>
            <a:endParaRPr lang="it-IT"/>
          </a:p>
          <a:p>
            <a:pPr algn="just"/>
            <a:r>
              <a:rPr lang="it-IT"/>
              <a:t>Gli elementi 0.5 rientrano tutti nel caso ideale.</a:t>
            </a:r>
          </a:p>
          <a:p>
            <a:endParaRPr lang="it-IT"/>
          </a:p>
          <a:p>
            <a:endParaRPr lang="it-IT"/>
          </a:p>
          <a:p>
            <a:endParaRPr lang="it-IT"/>
          </a:p>
        </p:txBody>
      </p:sp>
      <p:grpSp>
        <p:nvGrpSpPr>
          <p:cNvPr id="18" name="Gruppo 17">
            <a:extLst>
              <a:ext uri="{FF2B5EF4-FFF2-40B4-BE49-F238E27FC236}">
                <a16:creationId xmlns:a16="http://schemas.microsoft.com/office/drawing/2014/main" id="{6FC9EA8C-D928-5D45-2456-835307B3126A}"/>
              </a:ext>
            </a:extLst>
          </p:cNvPr>
          <p:cNvGrpSpPr/>
          <p:nvPr/>
        </p:nvGrpSpPr>
        <p:grpSpPr>
          <a:xfrm>
            <a:off x="177250" y="4168593"/>
            <a:ext cx="5314879" cy="860279"/>
            <a:chOff x="2867212" y="5003642"/>
            <a:chExt cx="5314879" cy="860279"/>
          </a:xfrm>
        </p:grpSpPr>
        <p:pic>
          <p:nvPicPr>
            <p:cNvPr id="16" name="Immagine 15">
              <a:extLst>
                <a:ext uri="{FF2B5EF4-FFF2-40B4-BE49-F238E27FC236}">
                  <a16:creationId xmlns:a16="http://schemas.microsoft.com/office/drawing/2014/main" id="{4A51E2C9-7D86-8136-2286-9D5DD1CC0EF8}"/>
                </a:ext>
              </a:extLst>
            </p:cNvPr>
            <p:cNvPicPr>
              <a:picLocks noChangeAspect="1"/>
            </p:cNvPicPr>
            <p:nvPr/>
          </p:nvPicPr>
          <p:blipFill>
            <a:blip r:embed="rId4"/>
            <a:stretch>
              <a:fillRect/>
            </a:stretch>
          </p:blipFill>
          <p:spPr>
            <a:xfrm>
              <a:off x="2867212" y="5003642"/>
              <a:ext cx="5314879" cy="860279"/>
            </a:xfrm>
            <a:prstGeom prst="rect">
              <a:avLst/>
            </a:prstGeom>
          </p:spPr>
        </p:pic>
        <p:sp>
          <p:nvSpPr>
            <p:cNvPr id="17" name="Rettangolo 16">
              <a:extLst>
                <a:ext uri="{FF2B5EF4-FFF2-40B4-BE49-F238E27FC236}">
                  <a16:creationId xmlns:a16="http://schemas.microsoft.com/office/drawing/2014/main" id="{56FC93F8-E904-32A5-816E-CCAD2A813F0E}"/>
                </a:ext>
              </a:extLst>
            </p:cNvPr>
            <p:cNvSpPr/>
            <p:nvPr/>
          </p:nvSpPr>
          <p:spPr>
            <a:xfrm>
              <a:off x="4021394" y="5003642"/>
              <a:ext cx="1587676" cy="2861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6" name="Immagine 5">
            <a:extLst>
              <a:ext uri="{FF2B5EF4-FFF2-40B4-BE49-F238E27FC236}">
                <a16:creationId xmlns:a16="http://schemas.microsoft.com/office/drawing/2014/main" id="{6E198E35-CCCA-DBFF-8689-D8674380F80F}"/>
              </a:ext>
            </a:extLst>
          </p:cNvPr>
          <p:cNvPicPr>
            <a:picLocks noChangeAspect="1"/>
          </p:cNvPicPr>
          <p:nvPr/>
        </p:nvPicPr>
        <p:blipFill>
          <a:blip r:embed="rId5"/>
          <a:stretch>
            <a:fillRect/>
          </a:stretch>
        </p:blipFill>
        <p:spPr>
          <a:xfrm>
            <a:off x="7488760" y="3985313"/>
            <a:ext cx="4531603" cy="1843589"/>
          </a:xfrm>
          <a:prstGeom prst="rect">
            <a:avLst/>
          </a:prstGeom>
        </p:spPr>
      </p:pic>
      <p:pic>
        <p:nvPicPr>
          <p:cNvPr id="21" name="Immagine 20">
            <a:extLst>
              <a:ext uri="{FF2B5EF4-FFF2-40B4-BE49-F238E27FC236}">
                <a16:creationId xmlns:a16="http://schemas.microsoft.com/office/drawing/2014/main" id="{8281CD4A-32F4-76BC-CCD1-E8396F0A0176}"/>
              </a:ext>
            </a:extLst>
          </p:cNvPr>
          <p:cNvPicPr>
            <a:picLocks noChangeAspect="1"/>
          </p:cNvPicPr>
          <p:nvPr/>
        </p:nvPicPr>
        <p:blipFill>
          <a:blip r:embed="rId6"/>
          <a:stretch>
            <a:fillRect/>
          </a:stretch>
        </p:blipFill>
        <p:spPr>
          <a:xfrm>
            <a:off x="7488760" y="3780963"/>
            <a:ext cx="4531603" cy="2170399"/>
          </a:xfrm>
          <a:prstGeom prst="rect">
            <a:avLst/>
          </a:prstGeom>
        </p:spPr>
      </p:pic>
      <p:grpSp>
        <p:nvGrpSpPr>
          <p:cNvPr id="8" name="Gruppo 7">
            <a:extLst>
              <a:ext uri="{FF2B5EF4-FFF2-40B4-BE49-F238E27FC236}">
                <a16:creationId xmlns:a16="http://schemas.microsoft.com/office/drawing/2014/main" id="{47FF6714-D969-252C-1B66-67AB31E506EB}"/>
              </a:ext>
            </a:extLst>
          </p:cNvPr>
          <p:cNvGrpSpPr/>
          <p:nvPr/>
        </p:nvGrpSpPr>
        <p:grpSpPr>
          <a:xfrm>
            <a:off x="9978014" y="1114393"/>
            <a:ext cx="1314949" cy="2308466"/>
            <a:chOff x="9978014" y="1114393"/>
            <a:chExt cx="1314949" cy="2308466"/>
          </a:xfrm>
        </p:grpSpPr>
        <p:pic>
          <p:nvPicPr>
            <p:cNvPr id="9" name="Immagine 8">
              <a:extLst>
                <a:ext uri="{FF2B5EF4-FFF2-40B4-BE49-F238E27FC236}">
                  <a16:creationId xmlns:a16="http://schemas.microsoft.com/office/drawing/2014/main" id="{B97A9795-B28B-60E8-F6C4-AEA3FBA5FFC9}"/>
                </a:ext>
              </a:extLst>
            </p:cNvPr>
            <p:cNvPicPr>
              <a:picLocks noChangeAspect="1"/>
            </p:cNvPicPr>
            <p:nvPr/>
          </p:nvPicPr>
          <p:blipFill>
            <a:blip r:embed="rId7"/>
            <a:stretch>
              <a:fillRect/>
            </a:stretch>
          </p:blipFill>
          <p:spPr>
            <a:xfrm>
              <a:off x="9978014" y="1114393"/>
              <a:ext cx="1314949" cy="2308466"/>
            </a:xfrm>
            <a:prstGeom prst="rect">
              <a:avLst/>
            </a:prstGeom>
          </p:spPr>
        </p:pic>
        <p:sp>
          <p:nvSpPr>
            <p:cNvPr id="3" name="Rettangolo 2">
              <a:extLst>
                <a:ext uri="{FF2B5EF4-FFF2-40B4-BE49-F238E27FC236}">
                  <a16:creationId xmlns:a16="http://schemas.microsoft.com/office/drawing/2014/main" id="{CF8919A2-4E06-451B-782E-FAC3ED701BC9}"/>
                </a:ext>
              </a:extLst>
            </p:cNvPr>
            <p:cNvSpPr/>
            <p:nvPr/>
          </p:nvSpPr>
          <p:spPr>
            <a:xfrm>
              <a:off x="9978014" y="1114393"/>
              <a:ext cx="1314949" cy="23084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1" name="Ovale 10">
            <a:extLst>
              <a:ext uri="{FF2B5EF4-FFF2-40B4-BE49-F238E27FC236}">
                <a16:creationId xmlns:a16="http://schemas.microsoft.com/office/drawing/2014/main" id="{5522DA71-7C47-B6B3-7420-FFCC722130DF}"/>
              </a:ext>
            </a:extLst>
          </p:cNvPr>
          <p:cNvSpPr/>
          <p:nvPr/>
        </p:nvSpPr>
        <p:spPr>
          <a:xfrm>
            <a:off x="8361499" y="4430762"/>
            <a:ext cx="847725" cy="9429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9" name="Connettore 2 18">
            <a:extLst>
              <a:ext uri="{FF2B5EF4-FFF2-40B4-BE49-F238E27FC236}">
                <a16:creationId xmlns:a16="http://schemas.microsoft.com/office/drawing/2014/main" id="{C11D5E4A-5BA6-339F-273F-75F0E1E5391A}"/>
              </a:ext>
            </a:extLst>
          </p:cNvPr>
          <p:cNvCxnSpPr/>
          <p:nvPr/>
        </p:nvCxnSpPr>
        <p:spPr>
          <a:xfrm flipV="1">
            <a:off x="9209224" y="3352800"/>
            <a:ext cx="439601" cy="87130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2" name="Immagine 21">
            <a:extLst>
              <a:ext uri="{FF2B5EF4-FFF2-40B4-BE49-F238E27FC236}">
                <a16:creationId xmlns:a16="http://schemas.microsoft.com/office/drawing/2014/main" id="{EB8EDC96-7479-7257-D61F-7A8345FA441B}"/>
              </a:ext>
            </a:extLst>
          </p:cNvPr>
          <p:cNvPicPr>
            <a:picLocks noChangeAspect="1"/>
          </p:cNvPicPr>
          <p:nvPr/>
        </p:nvPicPr>
        <p:blipFill>
          <a:blip r:embed="rId8"/>
          <a:stretch>
            <a:fillRect/>
          </a:stretch>
        </p:blipFill>
        <p:spPr>
          <a:xfrm>
            <a:off x="9792714" y="1093969"/>
            <a:ext cx="2055603" cy="2458855"/>
          </a:xfrm>
          <a:prstGeom prst="rect">
            <a:avLst/>
          </a:prstGeom>
        </p:spPr>
      </p:pic>
    </p:spTree>
    <p:extLst>
      <p:ext uri="{BB962C8B-B14F-4D97-AF65-F5344CB8AC3E}">
        <p14:creationId xmlns:p14="http://schemas.microsoft.com/office/powerpoint/2010/main" val="67324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Validazione Sperimentale del Modello FEM</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8322CEAC-57BD-19AC-3342-5C5BBEEC1619}"/>
              </a:ext>
            </a:extLst>
          </p:cNvPr>
          <p:cNvSpPr txBox="1"/>
          <p:nvPr/>
        </p:nvSpPr>
        <p:spPr>
          <a:xfrm>
            <a:off x="393288" y="1360929"/>
            <a:ext cx="4002238" cy="4247317"/>
          </a:xfrm>
          <a:prstGeom prst="rect">
            <a:avLst/>
          </a:prstGeom>
          <a:noFill/>
        </p:spPr>
        <p:txBody>
          <a:bodyPr wrap="square" rtlCol="0">
            <a:spAutoFit/>
          </a:bodyPr>
          <a:lstStyle/>
          <a:p>
            <a:pPr algn="just"/>
            <a:r>
              <a:rPr lang="it-IT"/>
              <a:t>Avendo a nostra disposizione il componente rotto, abbiamo avuto la possibilità di osservare la superficie nella sezione di rottura.</a:t>
            </a:r>
          </a:p>
          <a:p>
            <a:pPr algn="just"/>
            <a:endParaRPr lang="it-IT"/>
          </a:p>
          <a:p>
            <a:pPr algn="just"/>
            <a:r>
              <a:rPr lang="it-IT"/>
              <a:t>Si riconoscono inneschi multipli, zona di propagazione e zona di frattura finale.</a:t>
            </a:r>
          </a:p>
          <a:p>
            <a:pPr algn="just"/>
            <a:endParaRPr lang="it-IT"/>
          </a:p>
          <a:p>
            <a:pPr algn="just"/>
            <a:r>
              <a:rPr lang="it-IT"/>
              <a:t>In base ai risultati ottenuti, si è supposto che la rottura sia dovuta a frenate e accelerazioni ripetute in un terreno dissestato, aggravata dal non corretto disaccoppiamento della frizione. </a:t>
            </a:r>
          </a:p>
        </p:txBody>
      </p:sp>
      <p:pic>
        <p:nvPicPr>
          <p:cNvPr id="6" name="Immagine 5" descr="Immagine che contiene strumento, ax, ascia&#10;&#10;Descrizione generata automaticamente">
            <a:extLst>
              <a:ext uri="{FF2B5EF4-FFF2-40B4-BE49-F238E27FC236}">
                <a16:creationId xmlns:a16="http://schemas.microsoft.com/office/drawing/2014/main" id="{B1B57335-8854-FA07-DBC1-973015371253}"/>
              </a:ext>
            </a:extLst>
          </p:cNvPr>
          <p:cNvPicPr>
            <a:picLocks noChangeAspect="1"/>
          </p:cNvPicPr>
          <p:nvPr/>
        </p:nvPicPr>
        <p:blipFill rotWithShape="1">
          <a:blip r:embed="rId3">
            <a:extLst>
              <a:ext uri="{28A0092B-C50C-407E-A947-70E740481C1C}">
                <a14:useLocalDpi xmlns:a14="http://schemas.microsoft.com/office/drawing/2010/main" val="0"/>
              </a:ext>
            </a:extLst>
          </a:blip>
          <a:srcRect b="51393"/>
          <a:stretch/>
        </p:blipFill>
        <p:spPr>
          <a:xfrm>
            <a:off x="4503174" y="997180"/>
            <a:ext cx="2853399" cy="3143372"/>
          </a:xfrm>
          <a:prstGeom prst="rect">
            <a:avLst/>
          </a:prstGeom>
        </p:spPr>
      </p:pic>
      <p:pic>
        <p:nvPicPr>
          <p:cNvPr id="8" name="Immagine 7">
            <a:extLst>
              <a:ext uri="{FF2B5EF4-FFF2-40B4-BE49-F238E27FC236}">
                <a16:creationId xmlns:a16="http://schemas.microsoft.com/office/drawing/2014/main" id="{A66C07AD-72DF-378F-01D8-DDABE71A67DA}"/>
              </a:ext>
            </a:extLst>
          </p:cNvPr>
          <p:cNvPicPr>
            <a:picLocks noChangeAspect="1"/>
          </p:cNvPicPr>
          <p:nvPr/>
        </p:nvPicPr>
        <p:blipFill>
          <a:blip r:embed="rId4"/>
          <a:stretch>
            <a:fillRect/>
          </a:stretch>
        </p:blipFill>
        <p:spPr>
          <a:xfrm>
            <a:off x="7579383" y="1074101"/>
            <a:ext cx="4346867" cy="3066451"/>
          </a:xfrm>
          <a:prstGeom prst="rect">
            <a:avLst/>
          </a:prstGeom>
        </p:spPr>
      </p:pic>
      <p:pic>
        <p:nvPicPr>
          <p:cNvPr id="9" name="Immagine 8">
            <a:extLst>
              <a:ext uri="{FF2B5EF4-FFF2-40B4-BE49-F238E27FC236}">
                <a16:creationId xmlns:a16="http://schemas.microsoft.com/office/drawing/2014/main" id="{D8850011-85C6-BB75-0040-7D2578E73EA4}"/>
              </a:ext>
            </a:extLst>
          </p:cNvPr>
          <p:cNvPicPr>
            <a:picLocks noChangeAspect="1"/>
          </p:cNvPicPr>
          <p:nvPr/>
        </p:nvPicPr>
        <p:blipFill>
          <a:blip r:embed="rId5"/>
          <a:stretch>
            <a:fillRect/>
          </a:stretch>
        </p:blipFill>
        <p:spPr>
          <a:xfrm>
            <a:off x="4827638" y="4479532"/>
            <a:ext cx="4002238" cy="1274717"/>
          </a:xfrm>
          <a:prstGeom prst="rect">
            <a:avLst/>
          </a:prstGeom>
        </p:spPr>
      </p:pic>
      <p:sp>
        <p:nvSpPr>
          <p:cNvPr id="12" name="CasellaDiTesto 11">
            <a:extLst>
              <a:ext uri="{FF2B5EF4-FFF2-40B4-BE49-F238E27FC236}">
                <a16:creationId xmlns:a16="http://schemas.microsoft.com/office/drawing/2014/main" id="{E8944E8F-FEC1-D142-A172-99D88774520F}"/>
              </a:ext>
            </a:extLst>
          </p:cNvPr>
          <p:cNvSpPr txBox="1"/>
          <p:nvPr/>
        </p:nvSpPr>
        <p:spPr>
          <a:xfrm>
            <a:off x="8072284" y="5116890"/>
            <a:ext cx="2349910" cy="369332"/>
          </a:xfrm>
          <a:prstGeom prst="rect">
            <a:avLst/>
          </a:prstGeom>
          <a:solidFill>
            <a:schemeClr val="bg1"/>
          </a:solidFill>
          <a:ln>
            <a:solidFill>
              <a:schemeClr val="tx1"/>
            </a:solidFill>
          </a:ln>
        </p:spPr>
        <p:txBody>
          <a:bodyPr wrap="square" rtlCol="0">
            <a:spAutoFit/>
          </a:bodyPr>
          <a:lstStyle/>
          <a:p>
            <a:r>
              <a:rPr lang="it-IT" b="1"/>
              <a:t>Fatica multi-assiale</a:t>
            </a:r>
          </a:p>
        </p:txBody>
      </p:sp>
    </p:spTree>
    <p:extLst>
      <p:ext uri="{BB962C8B-B14F-4D97-AF65-F5344CB8AC3E}">
        <p14:creationId xmlns:p14="http://schemas.microsoft.com/office/powerpoint/2010/main" val="153936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53BF4-21FF-8516-39EC-8284F6C238B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D9093BD-3715-964F-DA01-AE8D05BC6DB4}"/>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warnings ed errori </a:t>
            </a:r>
          </a:p>
        </p:txBody>
      </p:sp>
      <p:sp>
        <p:nvSpPr>
          <p:cNvPr id="4" name="Titolo 1">
            <a:extLst>
              <a:ext uri="{FF2B5EF4-FFF2-40B4-BE49-F238E27FC236}">
                <a16:creationId xmlns:a16="http://schemas.microsoft.com/office/drawing/2014/main" id="{5AAE8454-0135-C739-159E-18D98C8F6D17}"/>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84AA6888-E2E4-2698-A5D5-5073DB5AD5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o 16">
            <a:extLst>
              <a:ext uri="{FF2B5EF4-FFF2-40B4-BE49-F238E27FC236}">
                <a16:creationId xmlns:a16="http://schemas.microsoft.com/office/drawing/2014/main" id="{1E174004-E7EE-594A-9B88-CE5B0C55A523}"/>
              </a:ext>
            </a:extLst>
          </p:cNvPr>
          <p:cNvGrpSpPr/>
          <p:nvPr/>
        </p:nvGrpSpPr>
        <p:grpSpPr>
          <a:xfrm>
            <a:off x="325119" y="975460"/>
            <a:ext cx="5655546" cy="4959472"/>
            <a:chOff x="325119" y="975460"/>
            <a:chExt cx="5655546" cy="4959472"/>
          </a:xfrm>
        </p:grpSpPr>
        <p:pic>
          <p:nvPicPr>
            <p:cNvPr id="6" name="Immagine 5">
              <a:extLst>
                <a:ext uri="{FF2B5EF4-FFF2-40B4-BE49-F238E27FC236}">
                  <a16:creationId xmlns:a16="http://schemas.microsoft.com/office/drawing/2014/main" id="{52B9083E-3897-4B8C-045D-BACF03AFF7A6}"/>
                </a:ext>
              </a:extLst>
            </p:cNvPr>
            <p:cNvPicPr>
              <a:picLocks noChangeAspect="1"/>
            </p:cNvPicPr>
            <p:nvPr/>
          </p:nvPicPr>
          <p:blipFill>
            <a:blip r:embed="rId3"/>
            <a:stretch>
              <a:fillRect/>
            </a:stretch>
          </p:blipFill>
          <p:spPr>
            <a:xfrm>
              <a:off x="562375" y="975460"/>
              <a:ext cx="5418290" cy="3010161"/>
            </a:xfrm>
            <a:prstGeom prst="rect">
              <a:avLst/>
            </a:prstGeom>
          </p:spPr>
        </p:pic>
        <p:pic>
          <p:nvPicPr>
            <p:cNvPr id="8" name="Immagine 7">
              <a:extLst>
                <a:ext uri="{FF2B5EF4-FFF2-40B4-BE49-F238E27FC236}">
                  <a16:creationId xmlns:a16="http://schemas.microsoft.com/office/drawing/2014/main" id="{3ACA4702-8E33-555E-5C90-45C5114A84A7}"/>
                </a:ext>
              </a:extLst>
            </p:cNvPr>
            <p:cNvPicPr>
              <a:picLocks noChangeAspect="1"/>
            </p:cNvPicPr>
            <p:nvPr/>
          </p:nvPicPr>
          <p:blipFill>
            <a:blip r:embed="rId4"/>
            <a:stretch>
              <a:fillRect/>
            </a:stretch>
          </p:blipFill>
          <p:spPr>
            <a:xfrm>
              <a:off x="562375" y="3985621"/>
              <a:ext cx="5418290" cy="1949311"/>
            </a:xfrm>
            <a:prstGeom prst="rect">
              <a:avLst/>
            </a:prstGeom>
          </p:spPr>
        </p:pic>
        <p:cxnSp>
          <p:nvCxnSpPr>
            <p:cNvPr id="10" name="Connettore 2 9">
              <a:extLst>
                <a:ext uri="{FF2B5EF4-FFF2-40B4-BE49-F238E27FC236}">
                  <a16:creationId xmlns:a16="http://schemas.microsoft.com/office/drawing/2014/main" id="{B1DACBB8-ACCF-72FE-7D38-4533B7A5F38A}"/>
                </a:ext>
              </a:extLst>
            </p:cNvPr>
            <p:cNvCxnSpPr>
              <a:cxnSpLocks/>
            </p:cNvCxnSpPr>
            <p:nvPr/>
          </p:nvCxnSpPr>
          <p:spPr>
            <a:xfrm>
              <a:off x="325119" y="1117600"/>
              <a:ext cx="2372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ttore 2 11">
              <a:extLst>
                <a:ext uri="{FF2B5EF4-FFF2-40B4-BE49-F238E27FC236}">
                  <a16:creationId xmlns:a16="http://schemas.microsoft.com/office/drawing/2014/main" id="{C2E4D64B-C7A7-627E-F311-3FF32474F445}"/>
                </a:ext>
              </a:extLst>
            </p:cNvPr>
            <p:cNvCxnSpPr>
              <a:cxnSpLocks/>
            </p:cNvCxnSpPr>
            <p:nvPr/>
          </p:nvCxnSpPr>
          <p:spPr>
            <a:xfrm>
              <a:off x="325119" y="1727200"/>
              <a:ext cx="2372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ttore 2 12">
              <a:extLst>
                <a:ext uri="{FF2B5EF4-FFF2-40B4-BE49-F238E27FC236}">
                  <a16:creationId xmlns:a16="http://schemas.microsoft.com/office/drawing/2014/main" id="{E172BA34-5EFC-5D1A-4F54-CD3B231EC7A4}"/>
                </a:ext>
              </a:extLst>
            </p:cNvPr>
            <p:cNvCxnSpPr>
              <a:cxnSpLocks/>
            </p:cNvCxnSpPr>
            <p:nvPr/>
          </p:nvCxnSpPr>
          <p:spPr>
            <a:xfrm>
              <a:off x="331986" y="2926080"/>
              <a:ext cx="2372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ttore 2 13">
              <a:extLst>
                <a:ext uri="{FF2B5EF4-FFF2-40B4-BE49-F238E27FC236}">
                  <a16:creationId xmlns:a16="http://schemas.microsoft.com/office/drawing/2014/main" id="{03238653-E68C-B977-AD0A-6F1608C87C4C}"/>
                </a:ext>
              </a:extLst>
            </p:cNvPr>
            <p:cNvCxnSpPr>
              <a:cxnSpLocks/>
            </p:cNvCxnSpPr>
            <p:nvPr/>
          </p:nvCxnSpPr>
          <p:spPr>
            <a:xfrm>
              <a:off x="331986" y="5384800"/>
              <a:ext cx="2372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ttore 2 14">
              <a:extLst>
                <a:ext uri="{FF2B5EF4-FFF2-40B4-BE49-F238E27FC236}">
                  <a16:creationId xmlns:a16="http://schemas.microsoft.com/office/drawing/2014/main" id="{DA99A70D-16A5-6DCD-5EA5-27BE59A77EA4}"/>
                </a:ext>
              </a:extLst>
            </p:cNvPr>
            <p:cNvCxnSpPr>
              <a:cxnSpLocks/>
            </p:cNvCxnSpPr>
            <p:nvPr/>
          </p:nvCxnSpPr>
          <p:spPr>
            <a:xfrm>
              <a:off x="331986" y="4754880"/>
              <a:ext cx="2372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ttore 2 15">
              <a:extLst>
                <a:ext uri="{FF2B5EF4-FFF2-40B4-BE49-F238E27FC236}">
                  <a16:creationId xmlns:a16="http://schemas.microsoft.com/office/drawing/2014/main" id="{25EF7319-600A-8148-230D-3BBC5A5DBBB7}"/>
                </a:ext>
              </a:extLst>
            </p:cNvPr>
            <p:cNvCxnSpPr>
              <a:cxnSpLocks/>
            </p:cNvCxnSpPr>
            <p:nvPr/>
          </p:nvCxnSpPr>
          <p:spPr>
            <a:xfrm>
              <a:off x="325119" y="4114800"/>
              <a:ext cx="2372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8" name="CasellaDiTesto 17">
            <a:extLst>
              <a:ext uri="{FF2B5EF4-FFF2-40B4-BE49-F238E27FC236}">
                <a16:creationId xmlns:a16="http://schemas.microsoft.com/office/drawing/2014/main" id="{627E1C4C-EBFD-4729-1206-A86427A7F5D6}"/>
              </a:ext>
            </a:extLst>
          </p:cNvPr>
          <p:cNvSpPr txBox="1"/>
          <p:nvPr/>
        </p:nvSpPr>
        <p:spPr>
          <a:xfrm>
            <a:off x="6389172" y="1152328"/>
            <a:ext cx="4781784" cy="2031325"/>
          </a:xfrm>
          <a:prstGeom prst="rect">
            <a:avLst/>
          </a:prstGeom>
          <a:noFill/>
        </p:spPr>
        <p:txBody>
          <a:bodyPr wrap="square" rtlCol="0">
            <a:spAutoFit/>
          </a:bodyPr>
          <a:lstStyle/>
          <a:p>
            <a:pPr algn="just"/>
            <a:r>
              <a:rPr lang="it-IT"/>
              <a:t>I principali warnings che restituisce il programma sono relativi alla qualità degli elementi stessi, tuttavia si può notare che i valori riportati superano i limiti di poche unità e soprattutto sono elementi che si trovano lontani dalla zona critica di interesse.</a:t>
            </a:r>
          </a:p>
          <a:p>
            <a:endParaRPr lang="it-IT"/>
          </a:p>
        </p:txBody>
      </p:sp>
      <p:pic>
        <p:nvPicPr>
          <p:cNvPr id="6146" name="Picture 2" descr="Risultato immagine per falso simbolo">
            <a:extLst>
              <a:ext uri="{FF2B5EF4-FFF2-40B4-BE49-F238E27FC236}">
                <a16:creationId xmlns:a16="http://schemas.microsoft.com/office/drawing/2014/main" id="{5410A458-F212-036F-EB56-E5EDEF08E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1662" y="894075"/>
            <a:ext cx="695925" cy="695925"/>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37A73C96-3C7F-CAC9-5080-789B28769179}"/>
              </a:ext>
            </a:extLst>
          </p:cNvPr>
          <p:cNvSpPr txBox="1"/>
          <p:nvPr/>
        </p:nvSpPr>
        <p:spPr>
          <a:xfrm>
            <a:off x="7034651" y="2991766"/>
            <a:ext cx="4392564" cy="646331"/>
          </a:xfrm>
          <a:prstGeom prst="rect">
            <a:avLst/>
          </a:prstGeom>
          <a:noFill/>
        </p:spPr>
        <p:txBody>
          <a:bodyPr wrap="square">
            <a:spAutoFit/>
          </a:bodyPr>
          <a:lstStyle/>
          <a:p>
            <a:r>
              <a:rPr lang="it-IT" sz="1400"/>
              <a:t>*** WARNING 1932:      MAT  ID    1 </a:t>
            </a:r>
            <a:r>
              <a:rPr lang="it-IT" sz="1400" err="1"/>
              <a:t>is</a:t>
            </a:r>
            <a:r>
              <a:rPr lang="it-IT" sz="1400"/>
              <a:t> </a:t>
            </a:r>
            <a:r>
              <a:rPr lang="it-IT" sz="1400" err="1"/>
              <a:t>not</a:t>
            </a:r>
            <a:r>
              <a:rPr lang="it-IT" sz="1400"/>
              <a:t> </a:t>
            </a:r>
            <a:r>
              <a:rPr lang="it-IT" sz="1400" err="1"/>
              <a:t>referenced</a:t>
            </a:r>
            <a:r>
              <a:rPr lang="it-IT" sz="1100"/>
              <a:t>.</a:t>
            </a:r>
          </a:p>
          <a:p>
            <a:endParaRPr lang="it-IT" sz="1100"/>
          </a:p>
          <a:p>
            <a:endParaRPr lang="it-IT" sz="1100"/>
          </a:p>
        </p:txBody>
      </p:sp>
      <p:sp>
        <p:nvSpPr>
          <p:cNvPr id="9" name="CasellaDiTesto 8">
            <a:extLst>
              <a:ext uri="{FF2B5EF4-FFF2-40B4-BE49-F238E27FC236}">
                <a16:creationId xmlns:a16="http://schemas.microsoft.com/office/drawing/2014/main" id="{055B6F48-F99C-A3D2-C0F9-8FB083CE0F68}"/>
              </a:ext>
            </a:extLst>
          </p:cNvPr>
          <p:cNvSpPr txBox="1"/>
          <p:nvPr/>
        </p:nvSpPr>
        <p:spPr>
          <a:xfrm>
            <a:off x="6434881" y="3394080"/>
            <a:ext cx="4392564" cy="1477328"/>
          </a:xfrm>
          <a:prstGeom prst="rect">
            <a:avLst/>
          </a:prstGeom>
          <a:noFill/>
        </p:spPr>
        <p:txBody>
          <a:bodyPr wrap="square" rtlCol="0">
            <a:spAutoFit/>
          </a:bodyPr>
          <a:lstStyle/>
          <a:p>
            <a:pPr algn="just"/>
            <a:r>
              <a:rPr lang="it-IT"/>
              <a:t>Tale warning si riferisce alla presenza di un materiale definito e non assegnato ad alcuna </a:t>
            </a:r>
            <a:r>
              <a:rPr lang="it-IT" err="1"/>
              <a:t>property</a:t>
            </a:r>
            <a:r>
              <a:rPr lang="it-IT"/>
              <a:t>. In particolare, si tratta del mat1 (Acciaio per molle), che non abbiamo utilizzato perché non necessario.</a:t>
            </a:r>
          </a:p>
        </p:txBody>
      </p:sp>
      <p:pic>
        <p:nvPicPr>
          <p:cNvPr id="19" name="Immagine 18">
            <a:extLst>
              <a:ext uri="{FF2B5EF4-FFF2-40B4-BE49-F238E27FC236}">
                <a16:creationId xmlns:a16="http://schemas.microsoft.com/office/drawing/2014/main" id="{5CDE1EBB-5578-85C5-A22C-192FE4A5569E}"/>
              </a:ext>
            </a:extLst>
          </p:cNvPr>
          <p:cNvPicPr>
            <a:picLocks noChangeAspect="1"/>
          </p:cNvPicPr>
          <p:nvPr/>
        </p:nvPicPr>
        <p:blipFill>
          <a:blip r:embed="rId6"/>
          <a:stretch>
            <a:fillRect/>
          </a:stretch>
        </p:blipFill>
        <p:spPr>
          <a:xfrm>
            <a:off x="7176126" y="4972334"/>
            <a:ext cx="3207875" cy="903443"/>
          </a:xfrm>
          <a:prstGeom prst="rect">
            <a:avLst/>
          </a:prstGeom>
        </p:spPr>
      </p:pic>
      <p:cxnSp>
        <p:nvCxnSpPr>
          <p:cNvPr id="11" name="Connettore 2 10">
            <a:extLst>
              <a:ext uri="{FF2B5EF4-FFF2-40B4-BE49-F238E27FC236}">
                <a16:creationId xmlns:a16="http://schemas.microsoft.com/office/drawing/2014/main" id="{1E57C333-B89A-B884-5EF4-8C909B231556}"/>
              </a:ext>
            </a:extLst>
          </p:cNvPr>
          <p:cNvCxnSpPr>
            <a:cxnSpLocks/>
          </p:cNvCxnSpPr>
          <p:nvPr/>
        </p:nvCxnSpPr>
        <p:spPr>
          <a:xfrm>
            <a:off x="6797396" y="3155139"/>
            <a:ext cx="2372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7778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E4FC8-866B-5B79-E4CE-258B67D6771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E773E52-410B-211A-C527-713B40C5333B}"/>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Risultati: controllo equilibrio globale e lista reazioni vincolari </a:t>
            </a:r>
          </a:p>
        </p:txBody>
      </p:sp>
      <p:sp>
        <p:nvSpPr>
          <p:cNvPr id="4" name="Titolo 1">
            <a:extLst>
              <a:ext uri="{FF2B5EF4-FFF2-40B4-BE49-F238E27FC236}">
                <a16:creationId xmlns:a16="http://schemas.microsoft.com/office/drawing/2014/main" id="{067CCC44-58D8-15B0-DEF3-A23F629AC784}"/>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FE4196BB-7AC2-0C34-AFDE-7F41DB3ED0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po 7">
            <a:extLst>
              <a:ext uri="{FF2B5EF4-FFF2-40B4-BE49-F238E27FC236}">
                <a16:creationId xmlns:a16="http://schemas.microsoft.com/office/drawing/2014/main" id="{85B0D438-3105-2F3E-9DB5-5EE70315CE83}"/>
              </a:ext>
            </a:extLst>
          </p:cNvPr>
          <p:cNvGrpSpPr/>
          <p:nvPr/>
        </p:nvGrpSpPr>
        <p:grpSpPr>
          <a:xfrm>
            <a:off x="3738880" y="5690227"/>
            <a:ext cx="4714240" cy="397329"/>
            <a:chOff x="3738879" y="1114008"/>
            <a:chExt cx="4714240" cy="397329"/>
          </a:xfrm>
        </p:grpSpPr>
        <p:sp>
          <p:nvSpPr>
            <p:cNvPr id="7" name="CasellaDiTesto 6">
              <a:extLst>
                <a:ext uri="{FF2B5EF4-FFF2-40B4-BE49-F238E27FC236}">
                  <a16:creationId xmlns:a16="http://schemas.microsoft.com/office/drawing/2014/main" id="{DAEEC955-F54E-D4E5-B666-CE6CE3A4511B}"/>
                </a:ext>
              </a:extLst>
            </p:cNvPr>
            <p:cNvSpPr txBox="1"/>
            <p:nvPr/>
          </p:nvSpPr>
          <p:spPr>
            <a:xfrm>
              <a:off x="3738879" y="1142005"/>
              <a:ext cx="4714240" cy="369332"/>
            </a:xfrm>
            <a:prstGeom prst="rect">
              <a:avLst/>
            </a:prstGeom>
            <a:noFill/>
          </p:spPr>
          <p:txBody>
            <a:bodyPr wrap="square" rtlCol="0">
              <a:spAutoFit/>
            </a:bodyPr>
            <a:lstStyle/>
            <a:p>
              <a:r>
                <a:rPr lang="it-IT" b="1"/>
                <a:t>L’equilibrio globale risulta soddisfatto</a:t>
              </a:r>
            </a:p>
          </p:txBody>
        </p:sp>
        <p:pic>
          <p:nvPicPr>
            <p:cNvPr id="5122" name="Picture 2" descr="Risultato immagine per Simbolo Del Vero">
              <a:extLst>
                <a:ext uri="{FF2B5EF4-FFF2-40B4-BE49-F238E27FC236}">
                  <a16:creationId xmlns:a16="http://schemas.microsoft.com/office/drawing/2014/main" id="{8B7A5A6F-E6C9-6EDF-DE17-6361ADD47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589" y="1114008"/>
              <a:ext cx="369333" cy="36933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Freccia a destra 14">
            <a:extLst>
              <a:ext uri="{FF2B5EF4-FFF2-40B4-BE49-F238E27FC236}">
                <a16:creationId xmlns:a16="http://schemas.microsoft.com/office/drawing/2014/main" id="{D56D5C99-D3A9-D96A-D444-925E9D88169C}"/>
              </a:ext>
            </a:extLst>
          </p:cNvPr>
          <p:cNvSpPr/>
          <p:nvPr/>
        </p:nvSpPr>
        <p:spPr>
          <a:xfrm>
            <a:off x="4348307" y="3164137"/>
            <a:ext cx="772885" cy="522514"/>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ED8EBE97-FC84-322F-CD6F-53712749C831}"/>
              </a:ext>
            </a:extLst>
          </p:cNvPr>
          <p:cNvSpPr txBox="1"/>
          <p:nvPr/>
        </p:nvSpPr>
        <p:spPr>
          <a:xfrm>
            <a:off x="985615" y="1829298"/>
            <a:ext cx="3749135" cy="369332"/>
          </a:xfrm>
          <a:prstGeom prst="rect">
            <a:avLst/>
          </a:prstGeom>
          <a:noFill/>
        </p:spPr>
        <p:txBody>
          <a:bodyPr wrap="square" rtlCol="0">
            <a:spAutoFit/>
          </a:bodyPr>
          <a:lstStyle/>
          <a:p>
            <a:r>
              <a:rPr lang="it-IT"/>
              <a:t>Dal file .out si ottiene:</a:t>
            </a:r>
          </a:p>
        </p:txBody>
      </p:sp>
      <p:pic>
        <p:nvPicPr>
          <p:cNvPr id="11" name="Immagine 10">
            <a:extLst>
              <a:ext uri="{FF2B5EF4-FFF2-40B4-BE49-F238E27FC236}">
                <a16:creationId xmlns:a16="http://schemas.microsoft.com/office/drawing/2014/main" id="{7EA69F8A-3E9A-33A9-E6DB-151934F1D0CA}"/>
              </a:ext>
            </a:extLst>
          </p:cNvPr>
          <p:cNvPicPr>
            <a:picLocks noChangeAspect="1"/>
          </p:cNvPicPr>
          <p:nvPr/>
        </p:nvPicPr>
        <p:blipFill rotWithShape="1">
          <a:blip r:embed="rId4"/>
          <a:srcRect l="-389" t="780" r="44159" b="-1451"/>
          <a:stretch/>
        </p:blipFill>
        <p:spPr>
          <a:xfrm>
            <a:off x="641046" y="2254845"/>
            <a:ext cx="3866520" cy="916505"/>
          </a:xfrm>
          <a:prstGeom prst="rect">
            <a:avLst/>
          </a:prstGeom>
        </p:spPr>
      </p:pic>
      <p:pic>
        <p:nvPicPr>
          <p:cNvPr id="12" name="Immagine 11">
            <a:extLst>
              <a:ext uri="{FF2B5EF4-FFF2-40B4-BE49-F238E27FC236}">
                <a16:creationId xmlns:a16="http://schemas.microsoft.com/office/drawing/2014/main" id="{5EB9E41D-E30D-22B6-2400-11EA5C05D1D5}"/>
              </a:ext>
            </a:extLst>
          </p:cNvPr>
          <p:cNvPicPr>
            <a:picLocks noChangeAspect="1"/>
          </p:cNvPicPr>
          <p:nvPr/>
        </p:nvPicPr>
        <p:blipFill rotWithShape="1">
          <a:blip r:embed="rId4"/>
          <a:srcRect l="56472" t="-668"/>
          <a:stretch/>
        </p:blipFill>
        <p:spPr>
          <a:xfrm>
            <a:off x="1409700" y="3242168"/>
            <a:ext cx="2492829" cy="763327"/>
          </a:xfrm>
          <a:prstGeom prst="rect">
            <a:avLst/>
          </a:prstGeom>
        </p:spPr>
      </p:pic>
      <p:pic>
        <p:nvPicPr>
          <p:cNvPr id="14" name="Immagine 13">
            <a:extLst>
              <a:ext uri="{FF2B5EF4-FFF2-40B4-BE49-F238E27FC236}">
                <a16:creationId xmlns:a16="http://schemas.microsoft.com/office/drawing/2014/main" id="{3378C3B4-6F50-3636-8B3B-7614648088D5}"/>
              </a:ext>
            </a:extLst>
          </p:cNvPr>
          <p:cNvPicPr>
            <a:picLocks noChangeAspect="1"/>
          </p:cNvPicPr>
          <p:nvPr/>
        </p:nvPicPr>
        <p:blipFill>
          <a:blip r:embed="rId5"/>
          <a:stretch>
            <a:fillRect/>
          </a:stretch>
        </p:blipFill>
        <p:spPr>
          <a:xfrm>
            <a:off x="675301" y="3244088"/>
            <a:ext cx="734399" cy="743522"/>
          </a:xfrm>
          <a:prstGeom prst="rect">
            <a:avLst/>
          </a:prstGeom>
        </p:spPr>
      </p:pic>
      <p:pic>
        <p:nvPicPr>
          <p:cNvPr id="19" name="Immagine 18">
            <a:extLst>
              <a:ext uri="{FF2B5EF4-FFF2-40B4-BE49-F238E27FC236}">
                <a16:creationId xmlns:a16="http://schemas.microsoft.com/office/drawing/2014/main" id="{DDA62F92-C7B8-6559-D464-87BCAF8C6BD0}"/>
              </a:ext>
            </a:extLst>
          </p:cNvPr>
          <p:cNvPicPr>
            <a:picLocks noChangeAspect="1"/>
          </p:cNvPicPr>
          <p:nvPr/>
        </p:nvPicPr>
        <p:blipFill>
          <a:blip r:embed="rId6"/>
          <a:stretch>
            <a:fillRect/>
          </a:stretch>
        </p:blipFill>
        <p:spPr>
          <a:xfrm>
            <a:off x="5196242" y="1523441"/>
            <a:ext cx="3245769" cy="3155087"/>
          </a:xfrm>
          <a:prstGeom prst="rect">
            <a:avLst/>
          </a:prstGeom>
        </p:spPr>
      </p:pic>
      <p:pic>
        <p:nvPicPr>
          <p:cNvPr id="21" name="Immagine 20">
            <a:extLst>
              <a:ext uri="{FF2B5EF4-FFF2-40B4-BE49-F238E27FC236}">
                <a16:creationId xmlns:a16="http://schemas.microsoft.com/office/drawing/2014/main" id="{5777B40E-2E12-4366-1CF2-830D8647E81B}"/>
              </a:ext>
            </a:extLst>
          </p:cNvPr>
          <p:cNvPicPr>
            <a:picLocks noChangeAspect="1"/>
          </p:cNvPicPr>
          <p:nvPr/>
        </p:nvPicPr>
        <p:blipFill>
          <a:blip r:embed="rId7"/>
          <a:stretch>
            <a:fillRect/>
          </a:stretch>
        </p:blipFill>
        <p:spPr>
          <a:xfrm>
            <a:off x="8698733" y="1523441"/>
            <a:ext cx="3344634" cy="3061603"/>
          </a:xfrm>
          <a:prstGeom prst="rect">
            <a:avLst/>
          </a:prstGeom>
        </p:spPr>
      </p:pic>
      <p:pic>
        <p:nvPicPr>
          <p:cNvPr id="17" name="Immagine 16">
            <a:extLst>
              <a:ext uri="{FF2B5EF4-FFF2-40B4-BE49-F238E27FC236}">
                <a16:creationId xmlns:a16="http://schemas.microsoft.com/office/drawing/2014/main" id="{449EB490-1858-D818-B3A7-E5F7E7873154}"/>
              </a:ext>
            </a:extLst>
          </p:cNvPr>
          <p:cNvPicPr>
            <a:picLocks noChangeAspect="1"/>
          </p:cNvPicPr>
          <p:nvPr/>
        </p:nvPicPr>
        <p:blipFill>
          <a:blip r:embed="rId8"/>
          <a:stretch>
            <a:fillRect/>
          </a:stretch>
        </p:blipFill>
        <p:spPr>
          <a:xfrm>
            <a:off x="11170956" y="1037671"/>
            <a:ext cx="548688" cy="541067"/>
          </a:xfrm>
          <a:prstGeom prst="rect">
            <a:avLst/>
          </a:prstGeom>
        </p:spPr>
      </p:pic>
    </p:spTree>
    <p:extLst>
      <p:ext uri="{BB962C8B-B14F-4D97-AF65-F5344CB8AC3E}">
        <p14:creationId xmlns:p14="http://schemas.microsoft.com/office/powerpoint/2010/main" val="2311721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7F336D22-F214-3EE4-892A-6BB8628303A6}"/>
              </a:ext>
            </a:extLst>
          </p:cNvPr>
          <p:cNvPicPr>
            <a:picLocks noChangeAspect="1"/>
          </p:cNvPicPr>
          <p:nvPr/>
        </p:nvPicPr>
        <p:blipFill>
          <a:blip r:embed="rId2"/>
          <a:stretch>
            <a:fillRect/>
          </a:stretch>
        </p:blipFill>
        <p:spPr>
          <a:xfrm>
            <a:off x="49309" y="5266302"/>
            <a:ext cx="693480" cy="716342"/>
          </a:xfrm>
          <a:prstGeom prst="rect">
            <a:avLst/>
          </a:prstGeom>
        </p:spPr>
      </p:pic>
      <p:pic>
        <p:nvPicPr>
          <p:cNvPr id="11" name="Immagine 10">
            <a:extLst>
              <a:ext uri="{FF2B5EF4-FFF2-40B4-BE49-F238E27FC236}">
                <a16:creationId xmlns:a16="http://schemas.microsoft.com/office/drawing/2014/main" id="{60980856-6176-BDED-58AD-82F9E313A779}"/>
              </a:ext>
            </a:extLst>
          </p:cNvPr>
          <p:cNvPicPr>
            <a:picLocks noChangeAspect="1"/>
          </p:cNvPicPr>
          <p:nvPr/>
        </p:nvPicPr>
        <p:blipFill>
          <a:blip r:embed="rId3"/>
          <a:stretch>
            <a:fillRect/>
          </a:stretch>
        </p:blipFill>
        <p:spPr>
          <a:xfrm>
            <a:off x="345644" y="1332485"/>
            <a:ext cx="2873723" cy="4422838"/>
          </a:xfrm>
          <a:prstGeom prst="rect">
            <a:avLst/>
          </a:prstGeom>
        </p:spPr>
      </p:pic>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Risultati: plot deformata in CC</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94CBD034-96E5-89E5-E979-29553432AA97}"/>
              </a:ext>
            </a:extLst>
          </p:cNvPr>
          <p:cNvPicPr>
            <a:picLocks noChangeAspect="1"/>
          </p:cNvPicPr>
          <p:nvPr/>
        </p:nvPicPr>
        <p:blipFill>
          <a:blip r:embed="rId5"/>
          <a:stretch>
            <a:fillRect/>
          </a:stretch>
        </p:blipFill>
        <p:spPr>
          <a:xfrm>
            <a:off x="8920023" y="1332485"/>
            <a:ext cx="2777349" cy="4503810"/>
          </a:xfrm>
          <a:prstGeom prst="rect">
            <a:avLst/>
          </a:prstGeom>
        </p:spPr>
      </p:pic>
      <p:pic>
        <p:nvPicPr>
          <p:cNvPr id="13" name="Immagine 12">
            <a:extLst>
              <a:ext uri="{FF2B5EF4-FFF2-40B4-BE49-F238E27FC236}">
                <a16:creationId xmlns:a16="http://schemas.microsoft.com/office/drawing/2014/main" id="{4CDB90BE-1732-9E63-684B-44637B54386A}"/>
              </a:ext>
            </a:extLst>
          </p:cNvPr>
          <p:cNvPicPr>
            <a:picLocks noChangeAspect="1"/>
          </p:cNvPicPr>
          <p:nvPr/>
        </p:nvPicPr>
        <p:blipFill>
          <a:blip r:embed="rId6"/>
          <a:stretch>
            <a:fillRect/>
          </a:stretch>
        </p:blipFill>
        <p:spPr>
          <a:xfrm>
            <a:off x="4443559" y="1398831"/>
            <a:ext cx="2926334" cy="4422838"/>
          </a:xfrm>
          <a:prstGeom prst="rect">
            <a:avLst/>
          </a:prstGeom>
        </p:spPr>
      </p:pic>
      <p:pic>
        <p:nvPicPr>
          <p:cNvPr id="7" name="Immagine 6">
            <a:extLst>
              <a:ext uri="{FF2B5EF4-FFF2-40B4-BE49-F238E27FC236}">
                <a16:creationId xmlns:a16="http://schemas.microsoft.com/office/drawing/2014/main" id="{0DFA4FBF-E546-AC11-F38E-2634F8D64286}"/>
              </a:ext>
            </a:extLst>
          </p:cNvPr>
          <p:cNvPicPr>
            <a:picLocks noChangeAspect="1"/>
          </p:cNvPicPr>
          <p:nvPr/>
        </p:nvPicPr>
        <p:blipFill>
          <a:blip r:embed="rId7"/>
          <a:stretch>
            <a:fillRect/>
          </a:stretch>
        </p:blipFill>
        <p:spPr>
          <a:xfrm>
            <a:off x="1946179" y="4560445"/>
            <a:ext cx="2497380" cy="1228869"/>
          </a:xfrm>
          <a:prstGeom prst="rect">
            <a:avLst/>
          </a:prstGeom>
        </p:spPr>
      </p:pic>
      <p:sp>
        <p:nvSpPr>
          <p:cNvPr id="14" name="Freccia a destra 13">
            <a:extLst>
              <a:ext uri="{FF2B5EF4-FFF2-40B4-BE49-F238E27FC236}">
                <a16:creationId xmlns:a16="http://schemas.microsoft.com/office/drawing/2014/main" id="{90E44DAE-36C7-8EAD-1BA0-2687292810AA}"/>
              </a:ext>
            </a:extLst>
          </p:cNvPr>
          <p:cNvSpPr/>
          <p:nvPr/>
        </p:nvSpPr>
        <p:spPr>
          <a:xfrm>
            <a:off x="3271978" y="3247750"/>
            <a:ext cx="677357" cy="3625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endParaRPr>
          </a:p>
        </p:txBody>
      </p:sp>
      <p:sp>
        <p:nvSpPr>
          <p:cNvPr id="15" name="Freccia a destra 14">
            <a:extLst>
              <a:ext uri="{FF2B5EF4-FFF2-40B4-BE49-F238E27FC236}">
                <a16:creationId xmlns:a16="http://schemas.microsoft.com/office/drawing/2014/main" id="{E3BF4C60-52FC-2508-D885-B9E7EE5AA859}"/>
              </a:ext>
            </a:extLst>
          </p:cNvPr>
          <p:cNvSpPr/>
          <p:nvPr/>
        </p:nvSpPr>
        <p:spPr>
          <a:xfrm>
            <a:off x="7976058" y="3238187"/>
            <a:ext cx="677357" cy="3625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endParaRPr>
          </a:p>
        </p:txBody>
      </p:sp>
      <p:sp>
        <p:nvSpPr>
          <p:cNvPr id="18" name="CasellaDiTesto 17">
            <a:extLst>
              <a:ext uri="{FF2B5EF4-FFF2-40B4-BE49-F238E27FC236}">
                <a16:creationId xmlns:a16="http://schemas.microsoft.com/office/drawing/2014/main" id="{2179828F-FA2E-F860-C423-1C75638D81C8}"/>
              </a:ext>
            </a:extLst>
          </p:cNvPr>
          <p:cNvSpPr txBox="1"/>
          <p:nvPr/>
        </p:nvSpPr>
        <p:spPr>
          <a:xfrm>
            <a:off x="279671" y="863225"/>
            <a:ext cx="11912329" cy="369332"/>
          </a:xfrm>
          <a:prstGeom prst="rect">
            <a:avLst/>
          </a:prstGeom>
          <a:noFill/>
        </p:spPr>
        <p:txBody>
          <a:bodyPr wrap="square" rtlCol="0">
            <a:spAutoFit/>
          </a:bodyPr>
          <a:lstStyle/>
          <a:p>
            <a:pPr algn="just"/>
            <a:r>
              <a:rPr lang="it-IT"/>
              <a:t>Si riporta la deformata della staffa sinistra, con fattore di amplificazione pari a 50, per permetterne la visualizzazione:</a:t>
            </a:r>
          </a:p>
        </p:txBody>
      </p:sp>
      <p:pic>
        <p:nvPicPr>
          <p:cNvPr id="19" name="Immagine 18">
            <a:extLst>
              <a:ext uri="{FF2B5EF4-FFF2-40B4-BE49-F238E27FC236}">
                <a16:creationId xmlns:a16="http://schemas.microsoft.com/office/drawing/2014/main" id="{7B4896DF-3EA9-8A03-2E76-F24A54AB2C5D}"/>
              </a:ext>
            </a:extLst>
          </p:cNvPr>
          <p:cNvPicPr>
            <a:picLocks noChangeAspect="1"/>
          </p:cNvPicPr>
          <p:nvPr/>
        </p:nvPicPr>
        <p:blipFill>
          <a:blip r:embed="rId8"/>
          <a:stretch>
            <a:fillRect/>
          </a:stretch>
        </p:blipFill>
        <p:spPr>
          <a:xfrm>
            <a:off x="11190979" y="1262890"/>
            <a:ext cx="548688" cy="541067"/>
          </a:xfrm>
          <a:prstGeom prst="rect">
            <a:avLst/>
          </a:prstGeom>
        </p:spPr>
      </p:pic>
    </p:spTree>
    <p:extLst>
      <p:ext uri="{BB962C8B-B14F-4D97-AF65-F5344CB8AC3E}">
        <p14:creationId xmlns:p14="http://schemas.microsoft.com/office/powerpoint/2010/main" val="3713563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3131D-CD49-0FCA-31C6-32D442D9731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D3D73A6-71FE-BC90-67AD-EA4A82292D1F}"/>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Risultati: </a:t>
            </a:r>
            <a:r>
              <a:rPr lang="it-IT" sz="2800" err="1">
                <a:solidFill>
                  <a:schemeClr val="bg1"/>
                </a:solidFill>
                <a:latin typeface="Arial"/>
                <a:cs typeface="Arial"/>
              </a:rPr>
              <a:t>Contour</a:t>
            </a:r>
            <a:r>
              <a:rPr lang="it-IT" sz="2800">
                <a:solidFill>
                  <a:schemeClr val="bg1"/>
                </a:solidFill>
                <a:latin typeface="Arial"/>
                <a:cs typeface="Arial"/>
              </a:rPr>
              <a:t> Spostamenti</a:t>
            </a:r>
          </a:p>
        </p:txBody>
      </p:sp>
      <p:sp>
        <p:nvSpPr>
          <p:cNvPr id="4" name="Titolo 1">
            <a:extLst>
              <a:ext uri="{FF2B5EF4-FFF2-40B4-BE49-F238E27FC236}">
                <a16:creationId xmlns:a16="http://schemas.microsoft.com/office/drawing/2014/main" id="{82E40BDF-B3D9-8F24-029B-6CB94219670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E706D0F9-67C9-F6DF-4F04-95A44F102D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o 10">
            <a:extLst>
              <a:ext uri="{FF2B5EF4-FFF2-40B4-BE49-F238E27FC236}">
                <a16:creationId xmlns:a16="http://schemas.microsoft.com/office/drawing/2014/main" id="{D85BA569-D438-A49C-CDB9-E6FC035A99BC}"/>
              </a:ext>
            </a:extLst>
          </p:cNvPr>
          <p:cNvGrpSpPr/>
          <p:nvPr/>
        </p:nvGrpSpPr>
        <p:grpSpPr>
          <a:xfrm>
            <a:off x="4686018" y="1085210"/>
            <a:ext cx="3665538" cy="4620414"/>
            <a:chOff x="4686018" y="1085210"/>
            <a:chExt cx="3665538" cy="4620414"/>
          </a:xfrm>
        </p:grpSpPr>
        <p:pic>
          <p:nvPicPr>
            <p:cNvPr id="6" name="Immagine 5">
              <a:extLst>
                <a:ext uri="{FF2B5EF4-FFF2-40B4-BE49-F238E27FC236}">
                  <a16:creationId xmlns:a16="http://schemas.microsoft.com/office/drawing/2014/main" id="{8C4FD6F6-727F-43B0-ECB0-C8D8206763EB}"/>
                </a:ext>
              </a:extLst>
            </p:cNvPr>
            <p:cNvPicPr>
              <a:picLocks noChangeAspect="1"/>
            </p:cNvPicPr>
            <p:nvPr/>
          </p:nvPicPr>
          <p:blipFill>
            <a:blip r:embed="rId3"/>
            <a:stretch>
              <a:fillRect/>
            </a:stretch>
          </p:blipFill>
          <p:spPr>
            <a:xfrm>
              <a:off x="4686018" y="1087504"/>
              <a:ext cx="3665538" cy="4618120"/>
            </a:xfrm>
            <a:prstGeom prst="rect">
              <a:avLst/>
            </a:prstGeom>
          </p:spPr>
        </p:pic>
        <p:sp>
          <p:nvSpPr>
            <p:cNvPr id="10" name="CasellaDiTesto 9">
              <a:extLst>
                <a:ext uri="{FF2B5EF4-FFF2-40B4-BE49-F238E27FC236}">
                  <a16:creationId xmlns:a16="http://schemas.microsoft.com/office/drawing/2014/main" id="{EF7871A7-E01B-B951-7530-4B2E84F97871}"/>
                </a:ext>
              </a:extLst>
            </p:cNvPr>
            <p:cNvSpPr txBox="1"/>
            <p:nvPr/>
          </p:nvSpPr>
          <p:spPr>
            <a:xfrm>
              <a:off x="6209070" y="1085210"/>
              <a:ext cx="619433" cy="369332"/>
            </a:xfrm>
            <a:prstGeom prst="rect">
              <a:avLst/>
            </a:prstGeom>
            <a:noFill/>
            <a:ln>
              <a:solidFill>
                <a:schemeClr val="tx1"/>
              </a:solidFill>
            </a:ln>
          </p:spPr>
          <p:txBody>
            <a:bodyPr wrap="square" rtlCol="0">
              <a:spAutoFit/>
            </a:bodyPr>
            <a:lstStyle/>
            <a:p>
              <a:r>
                <a:rPr lang="it-IT" b="1" err="1"/>
                <a:t>Mag</a:t>
              </a:r>
              <a:endParaRPr lang="it-IT" b="1"/>
            </a:p>
          </p:txBody>
        </p:sp>
      </p:grpSp>
      <p:grpSp>
        <p:nvGrpSpPr>
          <p:cNvPr id="13" name="Gruppo 12">
            <a:extLst>
              <a:ext uri="{FF2B5EF4-FFF2-40B4-BE49-F238E27FC236}">
                <a16:creationId xmlns:a16="http://schemas.microsoft.com/office/drawing/2014/main" id="{F734B9F9-3B34-8CA6-4872-EDA8892DEC69}"/>
              </a:ext>
            </a:extLst>
          </p:cNvPr>
          <p:cNvGrpSpPr/>
          <p:nvPr/>
        </p:nvGrpSpPr>
        <p:grpSpPr>
          <a:xfrm>
            <a:off x="8456570" y="1085210"/>
            <a:ext cx="3596952" cy="4602879"/>
            <a:chOff x="8456570" y="1085210"/>
            <a:chExt cx="3596952" cy="4602879"/>
          </a:xfrm>
        </p:grpSpPr>
        <p:pic>
          <p:nvPicPr>
            <p:cNvPr id="8" name="Immagine 7">
              <a:extLst>
                <a:ext uri="{FF2B5EF4-FFF2-40B4-BE49-F238E27FC236}">
                  <a16:creationId xmlns:a16="http://schemas.microsoft.com/office/drawing/2014/main" id="{8B372CCD-883E-2957-6061-E8D52CC9A3D2}"/>
                </a:ext>
              </a:extLst>
            </p:cNvPr>
            <p:cNvPicPr>
              <a:picLocks noChangeAspect="1"/>
            </p:cNvPicPr>
            <p:nvPr/>
          </p:nvPicPr>
          <p:blipFill>
            <a:blip r:embed="rId4"/>
            <a:stretch>
              <a:fillRect/>
            </a:stretch>
          </p:blipFill>
          <p:spPr>
            <a:xfrm>
              <a:off x="8456570" y="1085210"/>
              <a:ext cx="3596952" cy="4602879"/>
            </a:xfrm>
            <a:prstGeom prst="rect">
              <a:avLst/>
            </a:prstGeom>
          </p:spPr>
        </p:pic>
        <p:sp>
          <p:nvSpPr>
            <p:cNvPr id="12" name="CasellaDiTesto 11">
              <a:extLst>
                <a:ext uri="{FF2B5EF4-FFF2-40B4-BE49-F238E27FC236}">
                  <a16:creationId xmlns:a16="http://schemas.microsoft.com/office/drawing/2014/main" id="{3F5B5689-E47E-7837-B965-52671CC3EA43}"/>
                </a:ext>
              </a:extLst>
            </p:cNvPr>
            <p:cNvSpPr txBox="1"/>
            <p:nvPr/>
          </p:nvSpPr>
          <p:spPr>
            <a:xfrm>
              <a:off x="9874608" y="1085210"/>
              <a:ext cx="353963" cy="369332"/>
            </a:xfrm>
            <a:prstGeom prst="rect">
              <a:avLst/>
            </a:prstGeom>
            <a:noFill/>
            <a:ln>
              <a:solidFill>
                <a:schemeClr val="tx1"/>
              </a:solidFill>
            </a:ln>
          </p:spPr>
          <p:txBody>
            <a:bodyPr wrap="square" rtlCol="0">
              <a:spAutoFit/>
            </a:bodyPr>
            <a:lstStyle/>
            <a:p>
              <a:r>
                <a:rPr lang="it-IT" b="1"/>
                <a:t>Z</a:t>
              </a:r>
            </a:p>
          </p:txBody>
        </p:sp>
      </p:grpSp>
      <p:sp>
        <p:nvSpPr>
          <p:cNvPr id="14" name="CasellaDiTesto 13">
            <a:extLst>
              <a:ext uri="{FF2B5EF4-FFF2-40B4-BE49-F238E27FC236}">
                <a16:creationId xmlns:a16="http://schemas.microsoft.com/office/drawing/2014/main" id="{DF9D6889-76B9-E607-E224-C90901D5FDF1}"/>
              </a:ext>
            </a:extLst>
          </p:cNvPr>
          <p:cNvSpPr txBox="1"/>
          <p:nvPr/>
        </p:nvSpPr>
        <p:spPr>
          <a:xfrm>
            <a:off x="453935" y="2551837"/>
            <a:ext cx="3284688" cy="1754326"/>
          </a:xfrm>
          <a:prstGeom prst="rect">
            <a:avLst/>
          </a:prstGeom>
          <a:noFill/>
        </p:spPr>
        <p:txBody>
          <a:bodyPr wrap="square" rtlCol="0">
            <a:spAutoFit/>
          </a:bodyPr>
          <a:lstStyle/>
          <a:p>
            <a:pPr algn="just"/>
            <a:r>
              <a:rPr lang="it-IT"/>
              <a:t>Valutando i risultati ottenuti, si osserva che la maggior quota parte di </a:t>
            </a:r>
            <a:r>
              <a:rPr lang="it-IT" err="1"/>
              <a:t>displacement</a:t>
            </a:r>
            <a:r>
              <a:rPr lang="it-IT"/>
              <a:t> è lungo l’asse z, direzione di applicazione della forza di accelerazione.</a:t>
            </a:r>
          </a:p>
        </p:txBody>
      </p:sp>
      <p:pic>
        <p:nvPicPr>
          <p:cNvPr id="15" name="Immagine 14">
            <a:extLst>
              <a:ext uri="{FF2B5EF4-FFF2-40B4-BE49-F238E27FC236}">
                <a16:creationId xmlns:a16="http://schemas.microsoft.com/office/drawing/2014/main" id="{D8542F2D-891C-A5DC-D0E6-692F7644033F}"/>
              </a:ext>
            </a:extLst>
          </p:cNvPr>
          <p:cNvPicPr>
            <a:picLocks noChangeAspect="1"/>
          </p:cNvPicPr>
          <p:nvPr/>
        </p:nvPicPr>
        <p:blipFill>
          <a:blip r:embed="rId5"/>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750640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9F30-1685-CED8-D104-7E53CB363E4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590B4B-F9B4-9221-ACE1-9BC13BC88590}"/>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Risultati: </a:t>
            </a:r>
            <a:r>
              <a:rPr lang="it-IT" sz="2800" err="1">
                <a:solidFill>
                  <a:schemeClr val="bg1"/>
                </a:solidFill>
                <a:latin typeface="Arial"/>
                <a:cs typeface="Arial"/>
              </a:rPr>
              <a:t>Vector</a:t>
            </a:r>
            <a:r>
              <a:rPr lang="it-IT" sz="2800">
                <a:solidFill>
                  <a:schemeClr val="bg1"/>
                </a:solidFill>
                <a:latin typeface="Arial"/>
                <a:cs typeface="Arial"/>
              </a:rPr>
              <a:t> Plot Spostamento</a:t>
            </a:r>
          </a:p>
        </p:txBody>
      </p:sp>
      <p:sp>
        <p:nvSpPr>
          <p:cNvPr id="4" name="Titolo 1">
            <a:extLst>
              <a:ext uri="{FF2B5EF4-FFF2-40B4-BE49-F238E27FC236}">
                <a16:creationId xmlns:a16="http://schemas.microsoft.com/office/drawing/2014/main" id="{F5678ADA-3BDB-6245-846A-0F0A2A728366}"/>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F2A45D60-3FF6-4077-32D3-F50213577E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C3C16490-8FF4-B2F0-050C-625D98C00B1A}"/>
              </a:ext>
            </a:extLst>
          </p:cNvPr>
          <p:cNvPicPr>
            <a:picLocks noChangeAspect="1"/>
          </p:cNvPicPr>
          <p:nvPr/>
        </p:nvPicPr>
        <p:blipFill>
          <a:blip r:embed="rId3"/>
          <a:stretch>
            <a:fillRect/>
          </a:stretch>
        </p:blipFill>
        <p:spPr>
          <a:xfrm>
            <a:off x="458299" y="918011"/>
            <a:ext cx="4276261" cy="5086849"/>
          </a:xfrm>
          <a:prstGeom prst="rect">
            <a:avLst/>
          </a:prstGeom>
        </p:spPr>
      </p:pic>
      <p:pic>
        <p:nvPicPr>
          <p:cNvPr id="9" name="Immagine 8">
            <a:extLst>
              <a:ext uri="{FF2B5EF4-FFF2-40B4-BE49-F238E27FC236}">
                <a16:creationId xmlns:a16="http://schemas.microsoft.com/office/drawing/2014/main" id="{524FA7E0-FE56-17B1-BD52-3C12D305FECF}"/>
              </a:ext>
            </a:extLst>
          </p:cNvPr>
          <p:cNvPicPr>
            <a:picLocks noChangeAspect="1"/>
          </p:cNvPicPr>
          <p:nvPr/>
        </p:nvPicPr>
        <p:blipFill rotWithShape="1">
          <a:blip r:embed="rId4"/>
          <a:srcRect l="25930"/>
          <a:stretch/>
        </p:blipFill>
        <p:spPr>
          <a:xfrm>
            <a:off x="4876800" y="1400759"/>
            <a:ext cx="3565627" cy="4121352"/>
          </a:xfrm>
          <a:prstGeom prst="rect">
            <a:avLst/>
          </a:prstGeom>
        </p:spPr>
      </p:pic>
      <p:sp>
        <p:nvSpPr>
          <p:cNvPr id="10" name="CasellaDiTesto 9">
            <a:extLst>
              <a:ext uri="{FF2B5EF4-FFF2-40B4-BE49-F238E27FC236}">
                <a16:creationId xmlns:a16="http://schemas.microsoft.com/office/drawing/2014/main" id="{7B665D70-ECED-6C9C-4DA7-C95CA0A51701}"/>
              </a:ext>
            </a:extLst>
          </p:cNvPr>
          <p:cNvSpPr txBox="1"/>
          <p:nvPr/>
        </p:nvSpPr>
        <p:spPr>
          <a:xfrm>
            <a:off x="8768080" y="2413337"/>
            <a:ext cx="3210561" cy="2031325"/>
          </a:xfrm>
          <a:prstGeom prst="rect">
            <a:avLst/>
          </a:prstGeom>
          <a:noFill/>
        </p:spPr>
        <p:txBody>
          <a:bodyPr wrap="square" rtlCol="0">
            <a:spAutoFit/>
          </a:bodyPr>
          <a:lstStyle/>
          <a:p>
            <a:pPr algn="just"/>
            <a:r>
              <a:rPr lang="it-IT"/>
              <a:t>Si riporta il </a:t>
            </a:r>
            <a:r>
              <a:rPr lang="it-IT" err="1"/>
              <a:t>Vector</a:t>
            </a:r>
            <a:r>
              <a:rPr lang="it-IT"/>
              <a:t> Plot dello spostamento e un suo ingrandimento per mostrare con maggiore chiarezza direzione e verso dello spostamento del componente soggetto al carico critico.</a:t>
            </a:r>
          </a:p>
        </p:txBody>
      </p:sp>
      <p:pic>
        <p:nvPicPr>
          <p:cNvPr id="11" name="Immagine 10">
            <a:extLst>
              <a:ext uri="{FF2B5EF4-FFF2-40B4-BE49-F238E27FC236}">
                <a16:creationId xmlns:a16="http://schemas.microsoft.com/office/drawing/2014/main" id="{03DA6454-062E-DC94-EED0-6325CB2664AE}"/>
              </a:ext>
            </a:extLst>
          </p:cNvPr>
          <p:cNvPicPr>
            <a:picLocks noChangeAspect="1"/>
          </p:cNvPicPr>
          <p:nvPr/>
        </p:nvPicPr>
        <p:blipFill>
          <a:blip r:embed="rId5"/>
          <a:stretch>
            <a:fillRect/>
          </a:stretch>
        </p:blipFill>
        <p:spPr>
          <a:xfrm>
            <a:off x="11170956" y="1053999"/>
            <a:ext cx="548688" cy="541067"/>
          </a:xfrm>
          <a:prstGeom prst="rect">
            <a:avLst/>
          </a:prstGeom>
        </p:spPr>
      </p:pic>
      <p:cxnSp>
        <p:nvCxnSpPr>
          <p:cNvPr id="3" name="Connettore 2 2">
            <a:extLst>
              <a:ext uri="{FF2B5EF4-FFF2-40B4-BE49-F238E27FC236}">
                <a16:creationId xmlns:a16="http://schemas.microsoft.com/office/drawing/2014/main" id="{5ED7CEDA-1DED-6E82-FD5A-B1BC593033F9}"/>
              </a:ext>
            </a:extLst>
          </p:cNvPr>
          <p:cNvCxnSpPr/>
          <p:nvPr/>
        </p:nvCxnSpPr>
        <p:spPr>
          <a:xfrm flipV="1">
            <a:off x="2852057" y="4735286"/>
            <a:ext cx="2002971" cy="8164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3629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9F30-1685-CED8-D104-7E53CB363E4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590B4B-F9B4-9221-ACE1-9BC13BC88590}"/>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Risultati: </a:t>
            </a:r>
            <a:r>
              <a:rPr lang="it-IT" sz="2800" err="1">
                <a:solidFill>
                  <a:schemeClr val="bg1"/>
                </a:solidFill>
                <a:latin typeface="Arial"/>
                <a:cs typeface="Arial"/>
              </a:rPr>
              <a:t>Tensor</a:t>
            </a:r>
            <a:r>
              <a:rPr lang="it-IT" sz="2800">
                <a:solidFill>
                  <a:schemeClr val="bg1"/>
                </a:solidFill>
                <a:latin typeface="Arial"/>
                <a:cs typeface="Arial"/>
              </a:rPr>
              <a:t> Plot Tensioni</a:t>
            </a:r>
          </a:p>
        </p:txBody>
      </p:sp>
      <p:sp>
        <p:nvSpPr>
          <p:cNvPr id="4" name="Titolo 1">
            <a:extLst>
              <a:ext uri="{FF2B5EF4-FFF2-40B4-BE49-F238E27FC236}">
                <a16:creationId xmlns:a16="http://schemas.microsoft.com/office/drawing/2014/main" id="{F5678ADA-3BDB-6245-846A-0F0A2A728366}"/>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F2A45D60-3FF6-4077-32D3-F50213577E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F2F8B0E2-DE6F-E816-89AF-25C7C94B14ED}"/>
              </a:ext>
            </a:extLst>
          </p:cNvPr>
          <p:cNvPicPr>
            <a:picLocks noChangeAspect="1"/>
          </p:cNvPicPr>
          <p:nvPr/>
        </p:nvPicPr>
        <p:blipFill>
          <a:blip r:embed="rId3"/>
          <a:stretch>
            <a:fillRect/>
          </a:stretch>
        </p:blipFill>
        <p:spPr>
          <a:xfrm>
            <a:off x="6648955" y="2653392"/>
            <a:ext cx="5415680" cy="3409683"/>
          </a:xfrm>
          <a:prstGeom prst="rect">
            <a:avLst/>
          </a:prstGeom>
        </p:spPr>
      </p:pic>
      <p:sp>
        <p:nvSpPr>
          <p:cNvPr id="18" name="CasellaDiTesto 17">
            <a:extLst>
              <a:ext uri="{FF2B5EF4-FFF2-40B4-BE49-F238E27FC236}">
                <a16:creationId xmlns:a16="http://schemas.microsoft.com/office/drawing/2014/main" id="{A963591A-6912-B5E5-EF57-E1EE5F89FB35}"/>
              </a:ext>
            </a:extLst>
          </p:cNvPr>
          <p:cNvSpPr txBox="1"/>
          <p:nvPr/>
        </p:nvSpPr>
        <p:spPr>
          <a:xfrm>
            <a:off x="6648955" y="865421"/>
            <a:ext cx="5349324" cy="2031325"/>
          </a:xfrm>
          <a:prstGeom prst="rect">
            <a:avLst/>
          </a:prstGeom>
          <a:noFill/>
        </p:spPr>
        <p:txBody>
          <a:bodyPr wrap="square" rtlCol="0">
            <a:spAutoFit/>
          </a:bodyPr>
          <a:lstStyle/>
          <a:p>
            <a:r>
              <a:rPr lang="it-IT"/>
              <a:t>Da questo </a:t>
            </a:r>
            <a:r>
              <a:rPr lang="it-IT" err="1"/>
              <a:t>tensor</a:t>
            </a:r>
            <a:r>
              <a:rPr lang="it-IT"/>
              <a:t> plot, si vede chiaramente che lo stress nella zona di interesse coinvolge tensioni </a:t>
            </a:r>
            <a:r>
              <a:rPr lang="it-IT" err="1"/>
              <a:t>multiassiali</a:t>
            </a:r>
            <a:r>
              <a:rPr lang="it-IT"/>
              <a:t>, per questo motivo l’analisi del </a:t>
            </a:r>
            <a:r>
              <a:rPr lang="it-IT" err="1"/>
              <a:t>contour</a:t>
            </a:r>
            <a:r>
              <a:rPr lang="it-IT"/>
              <a:t> stress è stata sviluppata andando ad analizzare il modulo delle tensioni secondo il criterio di Von Mises.  </a:t>
            </a:r>
          </a:p>
          <a:p>
            <a:endParaRPr lang="it-IT"/>
          </a:p>
        </p:txBody>
      </p:sp>
      <p:pic>
        <p:nvPicPr>
          <p:cNvPr id="6" name="Immagine 5">
            <a:extLst>
              <a:ext uri="{FF2B5EF4-FFF2-40B4-BE49-F238E27FC236}">
                <a16:creationId xmlns:a16="http://schemas.microsoft.com/office/drawing/2014/main" id="{0C2A8950-3ABD-FCAA-5E9F-0E3166F0914A}"/>
              </a:ext>
            </a:extLst>
          </p:cNvPr>
          <p:cNvPicPr>
            <a:picLocks noChangeAspect="1"/>
          </p:cNvPicPr>
          <p:nvPr/>
        </p:nvPicPr>
        <p:blipFill>
          <a:blip r:embed="rId4"/>
          <a:stretch>
            <a:fillRect/>
          </a:stretch>
        </p:blipFill>
        <p:spPr>
          <a:xfrm>
            <a:off x="127365" y="1049112"/>
            <a:ext cx="6521590" cy="3992676"/>
          </a:xfrm>
          <a:prstGeom prst="rect">
            <a:avLst/>
          </a:prstGeom>
        </p:spPr>
      </p:pic>
      <p:cxnSp>
        <p:nvCxnSpPr>
          <p:cNvPr id="9" name="Connettore 2 8">
            <a:extLst>
              <a:ext uri="{FF2B5EF4-FFF2-40B4-BE49-F238E27FC236}">
                <a16:creationId xmlns:a16="http://schemas.microsoft.com/office/drawing/2014/main" id="{3851227E-588C-AE23-E944-01CD3C5CDB80}"/>
              </a:ext>
            </a:extLst>
          </p:cNvPr>
          <p:cNvCxnSpPr>
            <a:cxnSpLocks/>
          </p:cNvCxnSpPr>
          <p:nvPr/>
        </p:nvCxnSpPr>
        <p:spPr>
          <a:xfrm>
            <a:off x="3459534" y="3177490"/>
            <a:ext cx="2636466" cy="123154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0471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7AC9-FEFF-A0E7-BB5C-250B37B96D8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BF3CFED-1E5C-B12F-92C7-0CF0322B907A}"/>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Risultati: </a:t>
            </a:r>
            <a:r>
              <a:rPr lang="it-IT" sz="2800" err="1">
                <a:solidFill>
                  <a:schemeClr val="bg1"/>
                </a:solidFill>
                <a:latin typeface="Arial"/>
                <a:cs typeface="Arial"/>
              </a:rPr>
              <a:t>Contour</a:t>
            </a:r>
            <a:r>
              <a:rPr lang="it-IT" sz="2800">
                <a:solidFill>
                  <a:schemeClr val="bg1"/>
                </a:solidFill>
                <a:latin typeface="Arial"/>
                <a:cs typeface="Arial"/>
              </a:rPr>
              <a:t> Stresses (Corner Gauss)</a:t>
            </a:r>
          </a:p>
        </p:txBody>
      </p:sp>
      <p:sp>
        <p:nvSpPr>
          <p:cNvPr id="4" name="Titolo 1">
            <a:extLst>
              <a:ext uri="{FF2B5EF4-FFF2-40B4-BE49-F238E27FC236}">
                <a16:creationId xmlns:a16="http://schemas.microsoft.com/office/drawing/2014/main" id="{30266A3C-917F-580D-29E9-3C86678A6D49}"/>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3B570281-BD8E-F1B8-C5D0-FC67034003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95666D8B-277E-A8CF-8B1C-95F1B125D4DB}"/>
              </a:ext>
            </a:extLst>
          </p:cNvPr>
          <p:cNvPicPr>
            <a:picLocks noChangeAspect="1"/>
          </p:cNvPicPr>
          <p:nvPr/>
        </p:nvPicPr>
        <p:blipFill>
          <a:blip r:embed="rId3"/>
          <a:stretch>
            <a:fillRect/>
          </a:stretch>
        </p:blipFill>
        <p:spPr>
          <a:xfrm>
            <a:off x="397358" y="1089457"/>
            <a:ext cx="3513124" cy="4679085"/>
          </a:xfrm>
          <a:prstGeom prst="rect">
            <a:avLst/>
          </a:prstGeom>
        </p:spPr>
      </p:pic>
      <p:pic>
        <p:nvPicPr>
          <p:cNvPr id="23" name="Immagine 22">
            <a:extLst>
              <a:ext uri="{FF2B5EF4-FFF2-40B4-BE49-F238E27FC236}">
                <a16:creationId xmlns:a16="http://schemas.microsoft.com/office/drawing/2014/main" id="{151FEAC7-2A79-985C-DAE2-BE3A52494C27}"/>
              </a:ext>
            </a:extLst>
          </p:cNvPr>
          <p:cNvPicPr>
            <a:picLocks noChangeAspect="1"/>
          </p:cNvPicPr>
          <p:nvPr/>
        </p:nvPicPr>
        <p:blipFill>
          <a:blip r:embed="rId4"/>
          <a:stretch>
            <a:fillRect/>
          </a:stretch>
        </p:blipFill>
        <p:spPr>
          <a:xfrm>
            <a:off x="4165434" y="1494775"/>
            <a:ext cx="2225507" cy="4398026"/>
          </a:xfrm>
          <a:prstGeom prst="rect">
            <a:avLst/>
          </a:prstGeom>
        </p:spPr>
      </p:pic>
      <p:sp>
        <p:nvSpPr>
          <p:cNvPr id="24" name="CasellaDiTesto 23">
            <a:extLst>
              <a:ext uri="{FF2B5EF4-FFF2-40B4-BE49-F238E27FC236}">
                <a16:creationId xmlns:a16="http://schemas.microsoft.com/office/drawing/2014/main" id="{E1382E08-3039-955F-8526-9DFD7A67E2C7}"/>
              </a:ext>
            </a:extLst>
          </p:cNvPr>
          <p:cNvSpPr txBox="1"/>
          <p:nvPr/>
        </p:nvSpPr>
        <p:spPr>
          <a:xfrm>
            <a:off x="6645893" y="1734778"/>
            <a:ext cx="4876800" cy="3693319"/>
          </a:xfrm>
          <a:prstGeom prst="rect">
            <a:avLst/>
          </a:prstGeom>
          <a:noFill/>
        </p:spPr>
        <p:txBody>
          <a:bodyPr wrap="square" rtlCol="0">
            <a:spAutoFit/>
          </a:bodyPr>
          <a:lstStyle/>
          <a:p>
            <a:pPr algn="just"/>
            <a:r>
              <a:rPr lang="it-IT" dirty="0"/>
              <a:t>Si osserva che le tensioni maggiori si manifestano in corrispondenza degli spallamenti dei fori, superando localmente i 200 Mpa. </a:t>
            </a:r>
          </a:p>
          <a:p>
            <a:pPr algn="just"/>
            <a:endParaRPr lang="it-IT" dirty="0"/>
          </a:p>
          <a:p>
            <a:pPr algn="just"/>
            <a:r>
              <a:rPr lang="it-IT" dirty="0"/>
              <a:t>Bisogna, però, tener conto del fatto che il modello 3D ottenuto ha spallamenti con nessun raccordo rispetto al componente reale e che non è quella la nostra zona di interesse. </a:t>
            </a:r>
          </a:p>
          <a:p>
            <a:pPr algn="just"/>
            <a:endParaRPr lang="it-IT" dirty="0"/>
          </a:p>
          <a:p>
            <a:pPr algn="just"/>
            <a:r>
              <a:rPr lang="it-IT" dirty="0"/>
              <a:t>Inoltre, valutando la zona con valori puntuali (senza </a:t>
            </a:r>
            <a:r>
              <a:rPr lang="it-IT" dirty="0" err="1"/>
              <a:t>averaging</a:t>
            </a:r>
            <a:r>
              <a:rPr lang="it-IT" dirty="0"/>
              <a:t>) il risultato appare più critico di quello che realmente è.</a:t>
            </a:r>
          </a:p>
        </p:txBody>
      </p:sp>
      <p:pic>
        <p:nvPicPr>
          <p:cNvPr id="26" name="Immagine 25">
            <a:extLst>
              <a:ext uri="{FF2B5EF4-FFF2-40B4-BE49-F238E27FC236}">
                <a16:creationId xmlns:a16="http://schemas.microsoft.com/office/drawing/2014/main" id="{9AED40A8-EBFC-7F9D-9A61-33053ECC3CFE}"/>
              </a:ext>
            </a:extLst>
          </p:cNvPr>
          <p:cNvPicPr>
            <a:picLocks noChangeAspect="1"/>
          </p:cNvPicPr>
          <p:nvPr/>
        </p:nvPicPr>
        <p:blipFill>
          <a:blip r:embed="rId5"/>
          <a:stretch>
            <a:fillRect/>
          </a:stretch>
        </p:blipFill>
        <p:spPr>
          <a:xfrm>
            <a:off x="3910482" y="4997433"/>
            <a:ext cx="586791" cy="731583"/>
          </a:xfrm>
          <a:prstGeom prst="rect">
            <a:avLst/>
          </a:prstGeom>
        </p:spPr>
      </p:pic>
      <p:pic>
        <p:nvPicPr>
          <p:cNvPr id="27" name="Immagine 26">
            <a:extLst>
              <a:ext uri="{FF2B5EF4-FFF2-40B4-BE49-F238E27FC236}">
                <a16:creationId xmlns:a16="http://schemas.microsoft.com/office/drawing/2014/main" id="{35CAEA3A-480A-36A0-90B7-6D6DFB620A76}"/>
              </a:ext>
            </a:extLst>
          </p:cNvPr>
          <p:cNvPicPr>
            <a:picLocks noChangeAspect="1"/>
          </p:cNvPicPr>
          <p:nvPr/>
        </p:nvPicPr>
        <p:blipFill>
          <a:blip r:embed="rId6"/>
          <a:stretch>
            <a:fillRect/>
          </a:stretch>
        </p:blipFill>
        <p:spPr>
          <a:xfrm>
            <a:off x="11170956" y="953708"/>
            <a:ext cx="548688" cy="541067"/>
          </a:xfrm>
          <a:prstGeom prst="rect">
            <a:avLst/>
          </a:prstGeom>
        </p:spPr>
      </p:pic>
    </p:spTree>
    <p:extLst>
      <p:ext uri="{BB962C8B-B14F-4D97-AF65-F5344CB8AC3E}">
        <p14:creationId xmlns:p14="http://schemas.microsoft.com/office/powerpoint/2010/main" val="62495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7AC9-FEFF-A0E7-BB5C-250B37B96D8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BF3CFED-1E5C-B12F-92C7-0CF0322B907A}"/>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Risultati: </a:t>
            </a:r>
            <a:r>
              <a:rPr lang="it-IT" sz="2800" err="1">
                <a:solidFill>
                  <a:schemeClr val="bg1"/>
                </a:solidFill>
                <a:latin typeface="Arial"/>
                <a:cs typeface="Arial"/>
              </a:rPr>
              <a:t>Contour</a:t>
            </a:r>
            <a:r>
              <a:rPr lang="it-IT" sz="2800">
                <a:solidFill>
                  <a:schemeClr val="bg1"/>
                </a:solidFill>
                <a:latin typeface="Arial"/>
                <a:cs typeface="Arial"/>
              </a:rPr>
              <a:t> Stresses (Corner Gauss)</a:t>
            </a:r>
          </a:p>
        </p:txBody>
      </p:sp>
      <p:sp>
        <p:nvSpPr>
          <p:cNvPr id="4" name="Titolo 1">
            <a:extLst>
              <a:ext uri="{FF2B5EF4-FFF2-40B4-BE49-F238E27FC236}">
                <a16:creationId xmlns:a16="http://schemas.microsoft.com/office/drawing/2014/main" id="{30266A3C-917F-580D-29E9-3C86678A6D49}"/>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3B570281-BD8E-F1B8-C5D0-FC67034003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CA2AC84A-485D-8CE0-5661-F36BCC29F0FD}"/>
              </a:ext>
            </a:extLst>
          </p:cNvPr>
          <p:cNvPicPr>
            <a:picLocks noChangeAspect="1"/>
          </p:cNvPicPr>
          <p:nvPr/>
        </p:nvPicPr>
        <p:blipFill>
          <a:blip r:embed="rId3"/>
          <a:stretch>
            <a:fillRect/>
          </a:stretch>
        </p:blipFill>
        <p:spPr>
          <a:xfrm>
            <a:off x="6638684" y="2882208"/>
            <a:ext cx="5100983" cy="3025303"/>
          </a:xfrm>
          <a:prstGeom prst="rect">
            <a:avLst/>
          </a:prstGeom>
        </p:spPr>
      </p:pic>
      <p:sp>
        <p:nvSpPr>
          <p:cNvPr id="3" name="CasellaDiTesto 2">
            <a:extLst>
              <a:ext uri="{FF2B5EF4-FFF2-40B4-BE49-F238E27FC236}">
                <a16:creationId xmlns:a16="http://schemas.microsoft.com/office/drawing/2014/main" id="{E71E7183-1DDA-1F17-8108-5BFCEF3174F4}"/>
              </a:ext>
            </a:extLst>
          </p:cNvPr>
          <p:cNvSpPr txBox="1"/>
          <p:nvPr/>
        </p:nvSpPr>
        <p:spPr>
          <a:xfrm>
            <a:off x="2028010" y="1062108"/>
            <a:ext cx="9221347" cy="2031325"/>
          </a:xfrm>
          <a:prstGeom prst="rect">
            <a:avLst/>
          </a:prstGeom>
          <a:noFill/>
        </p:spPr>
        <p:txBody>
          <a:bodyPr wrap="square" rtlCol="0">
            <a:spAutoFit/>
          </a:bodyPr>
          <a:lstStyle/>
          <a:p>
            <a:pPr algn="just"/>
            <a:r>
              <a:rPr lang="it-IT"/>
              <a:t>Impostando una Simple </a:t>
            </a:r>
            <a:r>
              <a:rPr lang="it-IT" err="1"/>
              <a:t>Averaging</a:t>
            </a:r>
            <a:r>
              <a:rPr lang="it-IT"/>
              <a:t> si nota un passaggio più graduale delle tensioni, in corrispondenza del </a:t>
            </a:r>
            <a:r>
              <a:rPr lang="it-IT" err="1"/>
              <a:t>washer</a:t>
            </a:r>
            <a:r>
              <a:rPr lang="it-IT"/>
              <a:t> split, definito per l’inserimento degli RBE. </a:t>
            </a:r>
          </a:p>
          <a:p>
            <a:pPr algn="just"/>
            <a:endParaRPr lang="it-IT"/>
          </a:p>
          <a:p>
            <a:pPr algn="just"/>
            <a:r>
              <a:rPr lang="it-IT"/>
              <a:t>La tensione maggiore si riscontra in corrispondenza dello spigolo superiore dello spallamento, che, a livello reale, risulta smussato.</a:t>
            </a:r>
          </a:p>
          <a:p>
            <a:endParaRPr lang="it-IT"/>
          </a:p>
          <a:p>
            <a:endParaRPr lang="it-IT"/>
          </a:p>
        </p:txBody>
      </p:sp>
      <p:pic>
        <p:nvPicPr>
          <p:cNvPr id="9" name="Immagine 8">
            <a:extLst>
              <a:ext uri="{FF2B5EF4-FFF2-40B4-BE49-F238E27FC236}">
                <a16:creationId xmlns:a16="http://schemas.microsoft.com/office/drawing/2014/main" id="{F927124F-40CD-4189-AEFE-A633290B0095}"/>
              </a:ext>
            </a:extLst>
          </p:cNvPr>
          <p:cNvPicPr>
            <a:picLocks noChangeAspect="1"/>
          </p:cNvPicPr>
          <p:nvPr/>
        </p:nvPicPr>
        <p:blipFill>
          <a:blip r:embed="rId4"/>
          <a:stretch>
            <a:fillRect/>
          </a:stretch>
        </p:blipFill>
        <p:spPr>
          <a:xfrm>
            <a:off x="694722" y="2882207"/>
            <a:ext cx="4329214" cy="3025304"/>
          </a:xfrm>
          <a:prstGeom prst="rect">
            <a:avLst/>
          </a:prstGeom>
        </p:spPr>
      </p:pic>
      <p:sp>
        <p:nvSpPr>
          <p:cNvPr id="8" name="Freccia a destra 7">
            <a:extLst>
              <a:ext uri="{FF2B5EF4-FFF2-40B4-BE49-F238E27FC236}">
                <a16:creationId xmlns:a16="http://schemas.microsoft.com/office/drawing/2014/main" id="{C967ADFA-DE59-184A-4126-AB6AC8C6E1B9}"/>
              </a:ext>
            </a:extLst>
          </p:cNvPr>
          <p:cNvSpPr/>
          <p:nvPr/>
        </p:nvSpPr>
        <p:spPr>
          <a:xfrm>
            <a:off x="5451577" y="4119716"/>
            <a:ext cx="526436" cy="452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73AE4027-FCE9-012D-6461-1272F45DEDFD}"/>
              </a:ext>
            </a:extLst>
          </p:cNvPr>
          <p:cNvPicPr>
            <a:picLocks noChangeAspect="1"/>
          </p:cNvPicPr>
          <p:nvPr/>
        </p:nvPicPr>
        <p:blipFill>
          <a:blip r:embed="rId5"/>
          <a:stretch>
            <a:fillRect/>
          </a:stretch>
        </p:blipFill>
        <p:spPr>
          <a:xfrm>
            <a:off x="11272556" y="1044325"/>
            <a:ext cx="548688" cy="541067"/>
          </a:xfrm>
          <a:prstGeom prst="rect">
            <a:avLst/>
          </a:prstGeom>
        </p:spPr>
      </p:pic>
    </p:spTree>
    <p:extLst>
      <p:ext uri="{BB962C8B-B14F-4D97-AF65-F5344CB8AC3E}">
        <p14:creationId xmlns:p14="http://schemas.microsoft.com/office/powerpoint/2010/main" val="2568745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697F0-E788-21E0-191F-CE3AE174BF0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D2722C5-85C3-C1C4-01EB-7B9F1B239139}"/>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geometria</a:t>
            </a:r>
            <a:endParaRPr lang="it-IT">
              <a:solidFill>
                <a:schemeClr val="bg1"/>
              </a:solidFill>
            </a:endParaRPr>
          </a:p>
        </p:txBody>
      </p:sp>
      <p:sp>
        <p:nvSpPr>
          <p:cNvPr id="4" name="Titolo 1">
            <a:extLst>
              <a:ext uri="{FF2B5EF4-FFF2-40B4-BE49-F238E27FC236}">
                <a16:creationId xmlns:a16="http://schemas.microsoft.com/office/drawing/2014/main" id="{A10429A9-08E5-45A1-D986-6A4C5988C08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1270776-FC5B-DD74-7272-39CA5778D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C9B4E611-EB49-8C03-2F6D-E8A9A15CF3B6}"/>
              </a:ext>
            </a:extLst>
          </p:cNvPr>
          <p:cNvSpPr txBox="1"/>
          <p:nvPr/>
        </p:nvSpPr>
        <p:spPr>
          <a:xfrm>
            <a:off x="573364" y="2028400"/>
            <a:ext cx="5389638" cy="3416320"/>
          </a:xfrm>
          <a:prstGeom prst="rect">
            <a:avLst/>
          </a:prstGeom>
          <a:noFill/>
        </p:spPr>
        <p:txBody>
          <a:bodyPr wrap="square" rtlCol="0">
            <a:spAutoFit/>
          </a:bodyPr>
          <a:lstStyle/>
          <a:p>
            <a:pPr algn="just"/>
            <a:r>
              <a:rPr lang="it-IT"/>
              <a:t>L’accuratezza ottenuta è molto elevata come si può vedere dall’immagine a fianco.</a:t>
            </a:r>
          </a:p>
          <a:p>
            <a:pPr algn="just"/>
            <a:endParaRPr lang="it-IT"/>
          </a:p>
          <a:p>
            <a:pPr algn="just"/>
            <a:endParaRPr lang="it-IT"/>
          </a:p>
          <a:p>
            <a:pPr algn="just"/>
            <a:endParaRPr lang="it-IT"/>
          </a:p>
          <a:p>
            <a:pPr algn="just"/>
            <a:r>
              <a:rPr lang="it-IT"/>
              <a:t>L’immagine rappresenta l’accuratezza della scansione rispetto al modello reale. L’area di colore verde rappresenta un errore tra scansione e CAD compreso tra ± 0.01 mm . L’errore totale massimo è compreso in un intervallo di ± 0.05 mm.</a:t>
            </a:r>
          </a:p>
          <a:p>
            <a:endParaRPr lang="it-IT"/>
          </a:p>
          <a:p>
            <a:endParaRPr lang="it-IT"/>
          </a:p>
        </p:txBody>
      </p:sp>
      <p:pic>
        <p:nvPicPr>
          <p:cNvPr id="6" name="Immagine 5">
            <a:extLst>
              <a:ext uri="{FF2B5EF4-FFF2-40B4-BE49-F238E27FC236}">
                <a16:creationId xmlns:a16="http://schemas.microsoft.com/office/drawing/2014/main" id="{5E9347F9-100A-7A8D-ACD7-EC6464661DA6}"/>
              </a:ext>
            </a:extLst>
          </p:cNvPr>
          <p:cNvPicPr>
            <a:picLocks noChangeAspect="1"/>
          </p:cNvPicPr>
          <p:nvPr/>
        </p:nvPicPr>
        <p:blipFill rotWithShape="1">
          <a:blip r:embed="rId3">
            <a:extLst>
              <a:ext uri="{28A0092B-C50C-407E-A947-70E740481C1C}">
                <a14:useLocalDpi xmlns:a14="http://schemas.microsoft.com/office/drawing/2010/main" val="0"/>
              </a:ext>
            </a:extLst>
          </a:blip>
          <a:srcRect l="-1" t="17738" r="33305" b="14929"/>
          <a:stretch/>
        </p:blipFill>
        <p:spPr>
          <a:xfrm>
            <a:off x="6323077" y="1408534"/>
            <a:ext cx="4601345" cy="3485938"/>
          </a:xfrm>
          <a:prstGeom prst="rect">
            <a:avLst/>
          </a:prstGeom>
        </p:spPr>
      </p:pic>
      <p:pic>
        <p:nvPicPr>
          <p:cNvPr id="12" name="Immagine 11">
            <a:extLst>
              <a:ext uri="{FF2B5EF4-FFF2-40B4-BE49-F238E27FC236}">
                <a16:creationId xmlns:a16="http://schemas.microsoft.com/office/drawing/2014/main" id="{1DC9CACB-0552-06CB-75C9-79C7A61E18C1}"/>
              </a:ext>
            </a:extLst>
          </p:cNvPr>
          <p:cNvPicPr>
            <a:picLocks noChangeAspect="1"/>
          </p:cNvPicPr>
          <p:nvPr/>
        </p:nvPicPr>
        <p:blipFill>
          <a:blip r:embed="rId4"/>
          <a:stretch>
            <a:fillRect/>
          </a:stretch>
        </p:blipFill>
        <p:spPr>
          <a:xfrm>
            <a:off x="10723276" y="979216"/>
            <a:ext cx="895360" cy="4898531"/>
          </a:xfrm>
          <a:prstGeom prst="rect">
            <a:avLst/>
          </a:prstGeom>
        </p:spPr>
      </p:pic>
    </p:spTree>
    <p:extLst>
      <p:ext uri="{BB962C8B-B14F-4D97-AF65-F5344CB8AC3E}">
        <p14:creationId xmlns:p14="http://schemas.microsoft.com/office/powerpoint/2010/main" val="2401755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7AC9-FEFF-A0E7-BB5C-250B37B96D81}"/>
            </a:ext>
          </a:extLst>
        </p:cNvPr>
        <p:cNvGrpSpPr/>
        <p:nvPr/>
      </p:nvGrpSpPr>
      <p:grpSpPr>
        <a:xfrm>
          <a:off x="0" y="0"/>
          <a:ext cx="0" cy="0"/>
          <a:chOff x="0" y="0"/>
          <a:chExt cx="0" cy="0"/>
        </a:xfrm>
      </p:grpSpPr>
      <p:pic>
        <p:nvPicPr>
          <p:cNvPr id="13" name="Immagine 12">
            <a:extLst>
              <a:ext uri="{FF2B5EF4-FFF2-40B4-BE49-F238E27FC236}">
                <a16:creationId xmlns:a16="http://schemas.microsoft.com/office/drawing/2014/main" id="{779815AF-A04D-4BA9-B0F6-FACD5921BC77}"/>
              </a:ext>
            </a:extLst>
          </p:cNvPr>
          <p:cNvPicPr>
            <a:picLocks noChangeAspect="1"/>
          </p:cNvPicPr>
          <p:nvPr/>
        </p:nvPicPr>
        <p:blipFill>
          <a:blip r:embed="rId2"/>
          <a:stretch>
            <a:fillRect/>
          </a:stretch>
        </p:blipFill>
        <p:spPr>
          <a:xfrm>
            <a:off x="103207" y="1127183"/>
            <a:ext cx="3275606" cy="3184079"/>
          </a:xfrm>
          <a:prstGeom prst="rect">
            <a:avLst/>
          </a:prstGeom>
        </p:spPr>
      </p:pic>
      <p:sp>
        <p:nvSpPr>
          <p:cNvPr id="2" name="Titolo 1">
            <a:extLst>
              <a:ext uri="{FF2B5EF4-FFF2-40B4-BE49-F238E27FC236}">
                <a16:creationId xmlns:a16="http://schemas.microsoft.com/office/drawing/2014/main" id="{8BF3CFED-1E5C-B12F-92C7-0CF0322B907A}"/>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Risultati: </a:t>
            </a:r>
            <a:r>
              <a:rPr lang="it-IT" sz="2800" err="1">
                <a:solidFill>
                  <a:schemeClr val="bg1"/>
                </a:solidFill>
                <a:latin typeface="Arial"/>
                <a:cs typeface="Arial"/>
              </a:rPr>
              <a:t>Contour</a:t>
            </a:r>
            <a:r>
              <a:rPr lang="it-IT" sz="2800">
                <a:solidFill>
                  <a:schemeClr val="bg1"/>
                </a:solidFill>
                <a:latin typeface="Arial"/>
                <a:cs typeface="Arial"/>
              </a:rPr>
              <a:t> Stresses (Corner Gauss)</a:t>
            </a:r>
          </a:p>
        </p:txBody>
      </p:sp>
      <p:sp>
        <p:nvSpPr>
          <p:cNvPr id="4" name="Titolo 1">
            <a:extLst>
              <a:ext uri="{FF2B5EF4-FFF2-40B4-BE49-F238E27FC236}">
                <a16:creationId xmlns:a16="http://schemas.microsoft.com/office/drawing/2014/main" id="{30266A3C-917F-580D-29E9-3C86678A6D49}"/>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3B570281-BD8E-F1B8-C5D0-FC6703400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CCF2231F-8CB0-9E30-21D3-C2E6A8E99AED}"/>
              </a:ext>
            </a:extLst>
          </p:cNvPr>
          <p:cNvPicPr>
            <a:picLocks noChangeAspect="1"/>
          </p:cNvPicPr>
          <p:nvPr/>
        </p:nvPicPr>
        <p:blipFill>
          <a:blip r:embed="rId4"/>
          <a:stretch>
            <a:fillRect/>
          </a:stretch>
        </p:blipFill>
        <p:spPr>
          <a:xfrm>
            <a:off x="1511131" y="1796223"/>
            <a:ext cx="5170322" cy="2515039"/>
          </a:xfrm>
          <a:prstGeom prst="rect">
            <a:avLst/>
          </a:prstGeom>
        </p:spPr>
      </p:pic>
      <p:pic>
        <p:nvPicPr>
          <p:cNvPr id="12" name="Immagine 11">
            <a:extLst>
              <a:ext uri="{FF2B5EF4-FFF2-40B4-BE49-F238E27FC236}">
                <a16:creationId xmlns:a16="http://schemas.microsoft.com/office/drawing/2014/main" id="{EB79C780-D1ED-E42F-6441-B0C370E442B2}"/>
              </a:ext>
            </a:extLst>
          </p:cNvPr>
          <p:cNvPicPr>
            <a:picLocks noChangeAspect="1"/>
          </p:cNvPicPr>
          <p:nvPr/>
        </p:nvPicPr>
        <p:blipFill>
          <a:blip r:embed="rId5"/>
          <a:stretch>
            <a:fillRect/>
          </a:stretch>
        </p:blipFill>
        <p:spPr>
          <a:xfrm>
            <a:off x="1506664" y="4608802"/>
            <a:ext cx="3275607" cy="1434185"/>
          </a:xfrm>
          <a:prstGeom prst="rect">
            <a:avLst/>
          </a:prstGeom>
        </p:spPr>
      </p:pic>
      <p:cxnSp>
        <p:nvCxnSpPr>
          <p:cNvPr id="14" name="Connettore 2 13">
            <a:extLst>
              <a:ext uri="{FF2B5EF4-FFF2-40B4-BE49-F238E27FC236}">
                <a16:creationId xmlns:a16="http://schemas.microsoft.com/office/drawing/2014/main" id="{BC75D6E9-AA95-4927-A502-6ED6C8FFDE94}"/>
              </a:ext>
            </a:extLst>
          </p:cNvPr>
          <p:cNvCxnSpPr>
            <a:cxnSpLocks/>
          </p:cNvCxnSpPr>
          <p:nvPr/>
        </p:nvCxnSpPr>
        <p:spPr>
          <a:xfrm flipH="1">
            <a:off x="3144467" y="3679149"/>
            <a:ext cx="350573" cy="16467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CasellaDiTesto 7">
            <a:extLst>
              <a:ext uri="{FF2B5EF4-FFF2-40B4-BE49-F238E27FC236}">
                <a16:creationId xmlns:a16="http://schemas.microsoft.com/office/drawing/2014/main" id="{5BD72AED-EFA5-04B0-CB7A-FF187E9F77EC}"/>
              </a:ext>
            </a:extLst>
          </p:cNvPr>
          <p:cNvSpPr txBox="1"/>
          <p:nvPr/>
        </p:nvSpPr>
        <p:spPr>
          <a:xfrm>
            <a:off x="7005107" y="1597042"/>
            <a:ext cx="4734560" cy="4801314"/>
          </a:xfrm>
          <a:prstGeom prst="rect">
            <a:avLst/>
          </a:prstGeom>
          <a:noFill/>
        </p:spPr>
        <p:txBody>
          <a:bodyPr wrap="square" lIns="91440" tIns="45720" rIns="91440" bIns="45720" rtlCol="0" anchor="t">
            <a:spAutoFit/>
          </a:bodyPr>
          <a:lstStyle/>
          <a:p>
            <a:pPr algn="just"/>
            <a:r>
              <a:rPr lang="it-IT"/>
              <a:t>Si nota che nella zona di interesse vi è un picco delle tensioni. Questo ci porta a confermare che la flessione alternata, dovuta alle forze di frenata e a quelle di accelerazione, sia uno dei carichi che hanno portato un contributo significativo in merito alla rottura del componente nella zona di interesse.</a:t>
            </a:r>
          </a:p>
          <a:p>
            <a:pPr algn="just"/>
            <a:endParaRPr lang="it-IT"/>
          </a:p>
          <a:p>
            <a:pPr algn="just"/>
            <a:r>
              <a:rPr lang="it-IT"/>
              <a:t>Nella zona indicata, il picco delle tensioni raggiunge localmente il valore di 140MPa, coerentemente con i calcoli effettuati su Excel in precedenza.</a:t>
            </a:r>
          </a:p>
          <a:p>
            <a:pPr algn="just"/>
            <a:endParaRPr lang="it-IT"/>
          </a:p>
          <a:p>
            <a:pPr algn="just"/>
            <a:r>
              <a:rPr lang="it-IT"/>
              <a:t>La zona corrisponde a quella valutata durante l’analisi della geometria. </a:t>
            </a:r>
          </a:p>
          <a:p>
            <a:endParaRPr lang="it-IT"/>
          </a:p>
        </p:txBody>
      </p:sp>
      <p:sp>
        <p:nvSpPr>
          <p:cNvPr id="21" name="CasellaDiTesto 20">
            <a:extLst>
              <a:ext uri="{FF2B5EF4-FFF2-40B4-BE49-F238E27FC236}">
                <a16:creationId xmlns:a16="http://schemas.microsoft.com/office/drawing/2014/main" id="{6C25CBA9-1ADD-4E3D-1069-97EC7F53526F}"/>
              </a:ext>
            </a:extLst>
          </p:cNvPr>
          <p:cNvSpPr txBox="1"/>
          <p:nvPr/>
        </p:nvSpPr>
        <p:spPr>
          <a:xfrm>
            <a:off x="2410652" y="5546151"/>
            <a:ext cx="1467629" cy="369332"/>
          </a:xfrm>
          <a:prstGeom prst="rect">
            <a:avLst/>
          </a:prstGeom>
          <a:noFill/>
        </p:spPr>
        <p:txBody>
          <a:bodyPr wrap="square">
            <a:spAutoFit/>
          </a:bodyPr>
          <a:lstStyle/>
          <a:p>
            <a:r>
              <a:rPr lang="it-IT" b="1" dirty="0"/>
              <a:t>140 MPa   </a:t>
            </a:r>
          </a:p>
        </p:txBody>
      </p:sp>
      <p:pic>
        <p:nvPicPr>
          <p:cNvPr id="22" name="Immagine 21">
            <a:extLst>
              <a:ext uri="{FF2B5EF4-FFF2-40B4-BE49-F238E27FC236}">
                <a16:creationId xmlns:a16="http://schemas.microsoft.com/office/drawing/2014/main" id="{F5B48F2E-165D-B66F-2A56-73C9ADF7BFE5}"/>
              </a:ext>
            </a:extLst>
          </p:cNvPr>
          <p:cNvPicPr>
            <a:picLocks noChangeAspect="1"/>
          </p:cNvPicPr>
          <p:nvPr/>
        </p:nvPicPr>
        <p:blipFill>
          <a:blip r:embed="rId6"/>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1642114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critica dei risultati</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8D25E729-2F1E-6A7D-AED6-DC75C778E23E}"/>
              </a:ext>
            </a:extLst>
          </p:cNvPr>
          <p:cNvSpPr txBox="1"/>
          <p:nvPr/>
        </p:nvSpPr>
        <p:spPr>
          <a:xfrm>
            <a:off x="640080" y="1056640"/>
            <a:ext cx="11135360" cy="6047809"/>
          </a:xfrm>
          <a:prstGeom prst="rect">
            <a:avLst/>
          </a:prstGeom>
          <a:noFill/>
        </p:spPr>
        <p:txBody>
          <a:bodyPr wrap="square" rtlCol="0">
            <a:spAutoFit/>
          </a:bodyPr>
          <a:lstStyle/>
          <a:p>
            <a:pPr algn="just"/>
            <a:r>
              <a:rPr lang="it-IT"/>
              <a:t>Dalle analisi effettuate nelle slide precedenti, dove si sono riportati i </a:t>
            </a:r>
            <a:r>
              <a:rPr lang="it-IT" err="1"/>
              <a:t>contour</a:t>
            </a:r>
            <a:r>
              <a:rPr lang="it-IT"/>
              <a:t> plot di spostamenti, tensioni e la deformata del componente in esame, sono emerse alcune considerazioni che riportiamo in seguito:</a:t>
            </a:r>
          </a:p>
          <a:p>
            <a:pPr algn="just"/>
            <a:endParaRPr lang="it-IT"/>
          </a:p>
          <a:p>
            <a:pPr marL="285750" indent="-285750" algn="just">
              <a:buFont typeface="Arial" panose="020B0604020202020204" pitchFamily="34" charset="0"/>
              <a:buChar char="•"/>
            </a:pPr>
            <a:r>
              <a:rPr lang="it-IT"/>
              <a:t>La deformata è coerente con il comportamento reale del componente.</a:t>
            </a:r>
          </a:p>
          <a:p>
            <a:pPr marL="285750" indent="-285750" algn="just">
              <a:lnSpc>
                <a:spcPct val="150000"/>
              </a:lnSpc>
              <a:buFont typeface="Arial" panose="020B0604020202020204" pitchFamily="34" charset="0"/>
              <a:buChar char="•"/>
            </a:pPr>
            <a:r>
              <a:rPr lang="it-IT"/>
              <a:t>Le tensioni che si sviluppano nel componente si concentrano nella zona di interesse, corrispondente alla sezione di rottura del componente.</a:t>
            </a:r>
          </a:p>
          <a:p>
            <a:pPr marL="285750" indent="-285750" algn="just">
              <a:lnSpc>
                <a:spcPct val="150000"/>
              </a:lnSpc>
              <a:buFont typeface="Arial" panose="020B0604020202020204" pitchFamily="34" charset="0"/>
              <a:buChar char="•"/>
            </a:pPr>
            <a:r>
              <a:rPr lang="it-IT"/>
              <a:t>Lo spostamento risulta coerente con la direzione dei carichi agenti sul componente.</a:t>
            </a:r>
          </a:p>
          <a:p>
            <a:pPr marL="285750" indent="-285750" algn="just">
              <a:lnSpc>
                <a:spcPct val="150000"/>
              </a:lnSpc>
              <a:buFont typeface="Arial" panose="020B0604020202020204" pitchFamily="34" charset="0"/>
              <a:buChar char="•"/>
            </a:pPr>
            <a:r>
              <a:rPr lang="it-IT"/>
              <a:t>Il raggiungimento dello stress nella zona di interesse è ottenuto tramite tensioni normali e tangenziali (fatica multi-assiale).</a:t>
            </a:r>
          </a:p>
          <a:p>
            <a:pPr algn="just">
              <a:lnSpc>
                <a:spcPct val="150000"/>
              </a:lnSpc>
            </a:pPr>
            <a:r>
              <a:rPr lang="it-IT"/>
              <a:t>Si può affermare che il modello generato è attinente e congruente alla realtà, rispecchiando caratteristiche peculiari del componente in esame, seppur con ipotesi semplificative.</a:t>
            </a:r>
          </a:p>
          <a:p>
            <a:pPr algn="just">
              <a:lnSpc>
                <a:spcPct val="150000"/>
              </a:lnSpc>
            </a:pPr>
            <a:r>
              <a:rPr lang="it-IT"/>
              <a:t>Si ottiene, quindi, un modello valido, che potrà essere utilizzato per la verifica dei risultati ottenuti con l’analisi topografica.</a:t>
            </a:r>
          </a:p>
          <a:p>
            <a:pPr algn="just">
              <a:lnSpc>
                <a:spcPct val="150000"/>
              </a:lnSpc>
            </a:pPr>
            <a:endParaRPr lang="it-IT"/>
          </a:p>
          <a:p>
            <a:pPr marL="285750" indent="-285750">
              <a:lnSpc>
                <a:spcPct val="150000"/>
              </a:lnSpc>
              <a:buFont typeface="Arial" panose="020B0604020202020204" pitchFamily="34" charset="0"/>
              <a:buChar char="•"/>
            </a:pPr>
            <a:endParaRPr lang="it-IT"/>
          </a:p>
          <a:p>
            <a:pPr marL="285750" indent="-285750">
              <a:buFont typeface="Arial" panose="020B0604020202020204" pitchFamily="34" charset="0"/>
              <a:buChar char="•"/>
            </a:pPr>
            <a:endParaRPr lang="it-IT"/>
          </a:p>
        </p:txBody>
      </p:sp>
      <p:pic>
        <p:nvPicPr>
          <p:cNvPr id="3" name="Picture 2" descr="Risultato immagine per Simbolo Del Vero">
            <a:extLst>
              <a:ext uri="{FF2B5EF4-FFF2-40B4-BE49-F238E27FC236}">
                <a16:creationId xmlns:a16="http://schemas.microsoft.com/office/drawing/2014/main" id="{BD245804-8AAE-6091-DB92-B35A78CF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346" y="1833121"/>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isultato immagine per Simbolo Del Vero">
            <a:extLst>
              <a:ext uri="{FF2B5EF4-FFF2-40B4-BE49-F238E27FC236}">
                <a16:creationId xmlns:a16="http://schemas.microsoft.com/office/drawing/2014/main" id="{36E23C66-CE7C-417B-B2A1-509DEBD75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4881" y="3035822"/>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isultato immagine per Simbolo Del Vero">
            <a:extLst>
              <a:ext uri="{FF2B5EF4-FFF2-40B4-BE49-F238E27FC236}">
                <a16:creationId xmlns:a16="http://schemas.microsoft.com/office/drawing/2014/main" id="{5389A2B8-6C39-EFA3-73A7-CE4D6A06C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521" y="2600663"/>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isultato immagine per Simbolo Del Vero">
            <a:extLst>
              <a:ext uri="{FF2B5EF4-FFF2-40B4-BE49-F238E27FC236}">
                <a16:creationId xmlns:a16="http://schemas.microsoft.com/office/drawing/2014/main" id="{A464863C-FA2C-8668-2A49-F5D7A1541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946" y="3895877"/>
            <a:ext cx="369333" cy="36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271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Topografica: Il modello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a:extLst>
              <a:ext uri="{FF2B5EF4-FFF2-40B4-BE49-F238E27FC236}">
                <a16:creationId xmlns:a16="http://schemas.microsoft.com/office/drawing/2014/main" id="{9F87392F-A805-DE0C-F957-C6635EC5E74E}"/>
              </a:ext>
            </a:extLst>
          </p:cNvPr>
          <p:cNvPicPr>
            <a:picLocks noChangeAspect="1"/>
          </p:cNvPicPr>
          <p:nvPr/>
        </p:nvPicPr>
        <p:blipFill>
          <a:blip r:embed="rId3"/>
          <a:stretch>
            <a:fillRect/>
          </a:stretch>
        </p:blipFill>
        <p:spPr>
          <a:xfrm>
            <a:off x="6812667" y="951896"/>
            <a:ext cx="3764256" cy="2424774"/>
          </a:xfrm>
          <a:prstGeom prst="rect">
            <a:avLst/>
          </a:prstGeom>
        </p:spPr>
      </p:pic>
      <p:sp>
        <p:nvSpPr>
          <p:cNvPr id="17" name="CasellaDiTesto 16">
            <a:extLst>
              <a:ext uri="{FF2B5EF4-FFF2-40B4-BE49-F238E27FC236}">
                <a16:creationId xmlns:a16="http://schemas.microsoft.com/office/drawing/2014/main" id="{4F26D70A-60C2-656B-1FB8-AE38CD867A87}"/>
              </a:ext>
            </a:extLst>
          </p:cNvPr>
          <p:cNvSpPr txBox="1"/>
          <p:nvPr/>
        </p:nvSpPr>
        <p:spPr>
          <a:xfrm>
            <a:off x="614680" y="1209040"/>
            <a:ext cx="5151120" cy="5078313"/>
          </a:xfrm>
          <a:prstGeom prst="rect">
            <a:avLst/>
          </a:prstGeom>
          <a:noFill/>
        </p:spPr>
        <p:txBody>
          <a:bodyPr wrap="square" rtlCol="0">
            <a:spAutoFit/>
          </a:bodyPr>
          <a:lstStyle/>
          <a:p>
            <a:pPr algn="just"/>
            <a:r>
              <a:rPr lang="it-IT"/>
              <a:t>L’analisi topografica prevede un irrobustimento di alcune zone del componente ai fini di minimizzare lo stress sulla staffa e, di conseguenza, nella zona di rottura. </a:t>
            </a:r>
          </a:p>
          <a:p>
            <a:pPr algn="just"/>
            <a:endParaRPr lang="it-IT"/>
          </a:p>
          <a:p>
            <a:pPr algn="just"/>
            <a:r>
              <a:rPr lang="it-IT"/>
              <a:t>Si è generato un modello equivalente che ricreasse le stesse tensioni sul componente ma senza la presenza di vincoli al telaio, che non rendono possibile l’analisi. </a:t>
            </a:r>
          </a:p>
          <a:p>
            <a:pPr algn="just"/>
            <a:endParaRPr lang="it-IT"/>
          </a:p>
          <a:p>
            <a:pPr algn="just"/>
            <a:r>
              <a:rPr lang="it-IT"/>
              <a:t>L’obiettivo è stato quello di trovare una forza equivalente che restituisse un valore delle tensioni pari al limite a fatica.</a:t>
            </a:r>
          </a:p>
          <a:p>
            <a:pPr algn="just"/>
            <a:endParaRPr lang="it-IT"/>
          </a:p>
          <a:p>
            <a:pPr algn="just"/>
            <a:r>
              <a:rPr lang="it-IT"/>
              <a:t>Dall’immagine sulla destra possiamo vedere come lo stress nella staffa raggiunga il limite a fatica.</a:t>
            </a:r>
          </a:p>
          <a:p>
            <a:pPr algn="just"/>
            <a:endParaRPr lang="it-IT"/>
          </a:p>
        </p:txBody>
      </p:sp>
      <p:pic>
        <p:nvPicPr>
          <p:cNvPr id="3" name="Immagine 2">
            <a:extLst>
              <a:ext uri="{FF2B5EF4-FFF2-40B4-BE49-F238E27FC236}">
                <a16:creationId xmlns:a16="http://schemas.microsoft.com/office/drawing/2014/main" id="{19583F28-C84C-B56B-85E9-222E58739800}"/>
              </a:ext>
            </a:extLst>
          </p:cNvPr>
          <p:cNvPicPr>
            <a:picLocks noChangeAspect="1"/>
          </p:cNvPicPr>
          <p:nvPr/>
        </p:nvPicPr>
        <p:blipFill>
          <a:blip r:embed="rId4"/>
          <a:stretch>
            <a:fillRect/>
          </a:stretch>
        </p:blipFill>
        <p:spPr>
          <a:xfrm>
            <a:off x="11170956" y="1053999"/>
            <a:ext cx="548688" cy="541067"/>
          </a:xfrm>
          <a:prstGeom prst="rect">
            <a:avLst/>
          </a:prstGeom>
        </p:spPr>
      </p:pic>
      <p:pic>
        <p:nvPicPr>
          <p:cNvPr id="7" name="Immagine 6">
            <a:extLst>
              <a:ext uri="{FF2B5EF4-FFF2-40B4-BE49-F238E27FC236}">
                <a16:creationId xmlns:a16="http://schemas.microsoft.com/office/drawing/2014/main" id="{D536D942-6AAF-CA73-A8C6-461BF8754C03}"/>
              </a:ext>
            </a:extLst>
          </p:cNvPr>
          <p:cNvPicPr>
            <a:picLocks noChangeAspect="1"/>
          </p:cNvPicPr>
          <p:nvPr/>
        </p:nvPicPr>
        <p:blipFill>
          <a:blip r:embed="rId5"/>
          <a:stretch>
            <a:fillRect/>
          </a:stretch>
        </p:blipFill>
        <p:spPr>
          <a:xfrm>
            <a:off x="7264424" y="3513794"/>
            <a:ext cx="3060676" cy="2488320"/>
          </a:xfrm>
          <a:prstGeom prst="rect">
            <a:avLst/>
          </a:prstGeom>
        </p:spPr>
      </p:pic>
    </p:spTree>
    <p:extLst>
      <p:ext uri="{BB962C8B-B14F-4D97-AF65-F5344CB8AC3E}">
        <p14:creationId xmlns:p14="http://schemas.microsoft.com/office/powerpoint/2010/main" val="4184042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Topografica: Il modello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A8478EC6-7E9B-66E5-DD49-494D3CFF3DCF}"/>
              </a:ext>
            </a:extLst>
          </p:cNvPr>
          <p:cNvPicPr>
            <a:picLocks noChangeAspect="1"/>
          </p:cNvPicPr>
          <p:nvPr/>
        </p:nvPicPr>
        <p:blipFill>
          <a:blip r:embed="rId4"/>
          <a:stretch>
            <a:fillRect/>
          </a:stretch>
        </p:blipFill>
        <p:spPr>
          <a:xfrm>
            <a:off x="4312920" y="4599552"/>
            <a:ext cx="7766433" cy="1267648"/>
          </a:xfrm>
          <a:prstGeom prst="rect">
            <a:avLst/>
          </a:prstGeom>
        </p:spPr>
      </p:pic>
      <p:pic>
        <p:nvPicPr>
          <p:cNvPr id="3" name="Immagine 2">
            <a:extLst>
              <a:ext uri="{FF2B5EF4-FFF2-40B4-BE49-F238E27FC236}">
                <a16:creationId xmlns:a16="http://schemas.microsoft.com/office/drawing/2014/main" id="{65091945-A77A-502F-DD58-57B873C8E2BD}"/>
              </a:ext>
            </a:extLst>
          </p:cNvPr>
          <p:cNvPicPr>
            <a:picLocks noChangeAspect="1"/>
          </p:cNvPicPr>
          <p:nvPr/>
        </p:nvPicPr>
        <p:blipFill>
          <a:blip r:embed="rId5"/>
          <a:stretch>
            <a:fillRect/>
          </a:stretch>
        </p:blipFill>
        <p:spPr>
          <a:xfrm>
            <a:off x="11170956" y="1053999"/>
            <a:ext cx="548688" cy="541067"/>
          </a:xfrm>
          <a:prstGeom prst="rect">
            <a:avLst/>
          </a:prstGeom>
        </p:spPr>
      </p:pic>
      <p:pic>
        <p:nvPicPr>
          <p:cNvPr id="21" name="Immagine 20">
            <a:extLst>
              <a:ext uri="{FF2B5EF4-FFF2-40B4-BE49-F238E27FC236}">
                <a16:creationId xmlns:a16="http://schemas.microsoft.com/office/drawing/2014/main" id="{9BCA7741-8182-6845-4B36-45EC31B27799}"/>
              </a:ext>
            </a:extLst>
          </p:cNvPr>
          <p:cNvPicPr>
            <a:picLocks noChangeAspect="1"/>
          </p:cNvPicPr>
          <p:nvPr/>
        </p:nvPicPr>
        <p:blipFill>
          <a:blip r:embed="rId6"/>
          <a:stretch>
            <a:fillRect/>
          </a:stretch>
        </p:blipFill>
        <p:spPr>
          <a:xfrm>
            <a:off x="6805392" y="1053999"/>
            <a:ext cx="4033635" cy="2938605"/>
          </a:xfrm>
          <a:prstGeom prst="rect">
            <a:avLst/>
          </a:prstGeom>
        </p:spPr>
      </p:pic>
      <p:sp>
        <p:nvSpPr>
          <p:cNvPr id="9" name="CasellaDiTesto 8">
            <a:extLst>
              <a:ext uri="{FF2B5EF4-FFF2-40B4-BE49-F238E27FC236}">
                <a16:creationId xmlns:a16="http://schemas.microsoft.com/office/drawing/2014/main" id="{76AFB09A-5B26-488D-B00E-79A385AE54DC}"/>
              </a:ext>
            </a:extLst>
          </p:cNvPr>
          <p:cNvSpPr txBox="1"/>
          <p:nvPr/>
        </p:nvSpPr>
        <p:spPr>
          <a:xfrm>
            <a:off x="800100" y="1397675"/>
            <a:ext cx="4343400" cy="2031325"/>
          </a:xfrm>
          <a:prstGeom prst="rect">
            <a:avLst/>
          </a:prstGeom>
          <a:noFill/>
        </p:spPr>
        <p:txBody>
          <a:bodyPr wrap="square" rtlCol="0">
            <a:spAutoFit/>
          </a:bodyPr>
          <a:lstStyle/>
          <a:p>
            <a:pPr algn="just"/>
            <a:r>
              <a:rPr lang="it-IT"/>
              <a:t>La zona di design è la zona in azzurro, interessata dallo stress maggiore. </a:t>
            </a:r>
          </a:p>
          <a:p>
            <a:pPr algn="just"/>
            <a:endParaRPr lang="it-IT"/>
          </a:p>
          <a:p>
            <a:pPr algn="just"/>
            <a:r>
              <a:rPr lang="it-IT"/>
              <a:t>I parametri relativi alle nervature, che verranno generate dall’analisi topografica, sono riportati nell’immagine sottostante. </a:t>
            </a:r>
          </a:p>
          <a:p>
            <a:pPr algn="just"/>
            <a:endParaRPr lang="it-IT"/>
          </a:p>
        </p:txBody>
      </p:sp>
    </p:spTree>
    <p:extLst>
      <p:ext uri="{BB962C8B-B14F-4D97-AF65-F5344CB8AC3E}">
        <p14:creationId xmlns:p14="http://schemas.microsoft.com/office/powerpoint/2010/main" val="3880865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109DCC9F-CBEA-FD86-1C0C-AE74270C669C}"/>
              </a:ext>
            </a:extLst>
          </p:cNvPr>
          <p:cNvPicPr>
            <a:picLocks noChangeAspect="1"/>
          </p:cNvPicPr>
          <p:nvPr/>
        </p:nvPicPr>
        <p:blipFill>
          <a:blip r:embed="rId2"/>
          <a:stretch>
            <a:fillRect/>
          </a:stretch>
        </p:blipFill>
        <p:spPr>
          <a:xfrm>
            <a:off x="6812702" y="3010299"/>
            <a:ext cx="3961978" cy="3128522"/>
          </a:xfrm>
          <a:prstGeom prst="rect">
            <a:avLst/>
          </a:prstGeom>
        </p:spPr>
      </p:pic>
      <p:pic>
        <p:nvPicPr>
          <p:cNvPr id="8" name="Immagine 7">
            <a:extLst>
              <a:ext uri="{FF2B5EF4-FFF2-40B4-BE49-F238E27FC236}">
                <a16:creationId xmlns:a16="http://schemas.microsoft.com/office/drawing/2014/main" id="{B1528DB0-544F-DC4B-5C69-D198449028BE}"/>
              </a:ext>
            </a:extLst>
          </p:cNvPr>
          <p:cNvPicPr>
            <a:picLocks noChangeAspect="1"/>
          </p:cNvPicPr>
          <p:nvPr/>
        </p:nvPicPr>
        <p:blipFill>
          <a:blip r:embed="rId3"/>
          <a:stretch>
            <a:fillRect/>
          </a:stretch>
        </p:blipFill>
        <p:spPr>
          <a:xfrm>
            <a:off x="6004559" y="575775"/>
            <a:ext cx="5242560" cy="2739192"/>
          </a:xfrm>
          <a:prstGeom prst="rect">
            <a:avLst/>
          </a:prstGeom>
        </p:spPr>
      </p:pic>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Topografica: Il modello</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8C9D2F1C-02E6-2527-5D76-1FE2C2CD664C}"/>
              </a:ext>
            </a:extLst>
          </p:cNvPr>
          <p:cNvSpPr txBox="1"/>
          <p:nvPr/>
        </p:nvSpPr>
        <p:spPr>
          <a:xfrm>
            <a:off x="614680" y="1209040"/>
            <a:ext cx="5151120" cy="3970318"/>
          </a:xfrm>
          <a:prstGeom prst="rect">
            <a:avLst/>
          </a:prstGeom>
          <a:noFill/>
        </p:spPr>
        <p:txBody>
          <a:bodyPr wrap="square" rtlCol="0">
            <a:spAutoFit/>
          </a:bodyPr>
          <a:lstStyle/>
          <a:p>
            <a:pPr algn="just"/>
            <a:r>
              <a:rPr lang="it-IT" dirty="0"/>
              <a:t>Definito la forza e la zona di design, si è andati a generare un secondo modello formato da elementi shell di spessore 2.15 mm.</a:t>
            </a:r>
          </a:p>
          <a:p>
            <a:pPr algn="just"/>
            <a:endParaRPr lang="it-IT" dirty="0"/>
          </a:p>
          <a:p>
            <a:pPr algn="just"/>
            <a:r>
              <a:rPr lang="it-IT" dirty="0"/>
              <a:t>La scelta è stata obbligata, in quanto l’analisi topografica è possibile solamente con elementi SHELL. </a:t>
            </a:r>
          </a:p>
          <a:p>
            <a:pPr algn="just"/>
            <a:endParaRPr lang="it-IT" dirty="0"/>
          </a:p>
          <a:p>
            <a:pPr algn="just"/>
            <a:r>
              <a:rPr lang="it-IT" dirty="0"/>
              <a:t>Si è deciso di utilizzare elementi con spessore 2.15 mm, poiché con questo spessore si ottiene una tensione massima nella zona di rottura pari al limite a fatica di 140 MPa. </a:t>
            </a:r>
          </a:p>
          <a:p>
            <a:pPr algn="just"/>
            <a:endParaRPr lang="it-IT" dirty="0"/>
          </a:p>
          <a:p>
            <a:pPr algn="just"/>
            <a:r>
              <a:rPr lang="it-IT" dirty="0"/>
              <a:t>Questo modello è coerente con quello a tetraedri.</a:t>
            </a:r>
          </a:p>
        </p:txBody>
      </p:sp>
      <p:pic>
        <p:nvPicPr>
          <p:cNvPr id="3" name="Immagine 2">
            <a:extLst>
              <a:ext uri="{FF2B5EF4-FFF2-40B4-BE49-F238E27FC236}">
                <a16:creationId xmlns:a16="http://schemas.microsoft.com/office/drawing/2014/main" id="{6B0771E9-8B33-9717-0EC9-A70E6BC452CD}"/>
              </a:ext>
            </a:extLst>
          </p:cNvPr>
          <p:cNvPicPr>
            <a:picLocks noChangeAspect="1"/>
          </p:cNvPicPr>
          <p:nvPr/>
        </p:nvPicPr>
        <p:blipFill>
          <a:blip r:embed="rId5"/>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3636635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Topografica: Risultati con mesh 2D</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14BC1845-7512-7EE2-B30E-E0E618039E98}"/>
              </a:ext>
            </a:extLst>
          </p:cNvPr>
          <p:cNvPicPr>
            <a:picLocks noChangeAspect="1"/>
          </p:cNvPicPr>
          <p:nvPr/>
        </p:nvPicPr>
        <p:blipFill>
          <a:blip r:embed="rId3"/>
          <a:stretch>
            <a:fillRect/>
          </a:stretch>
        </p:blipFill>
        <p:spPr>
          <a:xfrm>
            <a:off x="4551840" y="2345964"/>
            <a:ext cx="3297460" cy="2437638"/>
          </a:xfrm>
          <a:prstGeom prst="rect">
            <a:avLst/>
          </a:prstGeom>
        </p:spPr>
      </p:pic>
      <p:pic>
        <p:nvPicPr>
          <p:cNvPr id="8" name="Immagine 7">
            <a:extLst>
              <a:ext uri="{FF2B5EF4-FFF2-40B4-BE49-F238E27FC236}">
                <a16:creationId xmlns:a16="http://schemas.microsoft.com/office/drawing/2014/main" id="{D7910821-F79D-3174-9B4A-4AA59D0AB10F}"/>
              </a:ext>
            </a:extLst>
          </p:cNvPr>
          <p:cNvPicPr>
            <a:picLocks noChangeAspect="1"/>
          </p:cNvPicPr>
          <p:nvPr/>
        </p:nvPicPr>
        <p:blipFill>
          <a:blip r:embed="rId4"/>
          <a:stretch>
            <a:fillRect/>
          </a:stretch>
        </p:blipFill>
        <p:spPr>
          <a:xfrm>
            <a:off x="8442207" y="2398917"/>
            <a:ext cx="3275981" cy="2531295"/>
          </a:xfrm>
          <a:prstGeom prst="rect">
            <a:avLst/>
          </a:prstGeom>
        </p:spPr>
      </p:pic>
      <p:pic>
        <p:nvPicPr>
          <p:cNvPr id="10" name="Immagine 9">
            <a:extLst>
              <a:ext uri="{FF2B5EF4-FFF2-40B4-BE49-F238E27FC236}">
                <a16:creationId xmlns:a16="http://schemas.microsoft.com/office/drawing/2014/main" id="{3C865FE2-9C59-043D-65AA-31ED051E0B31}"/>
              </a:ext>
            </a:extLst>
          </p:cNvPr>
          <p:cNvPicPr>
            <a:picLocks noChangeAspect="1"/>
          </p:cNvPicPr>
          <p:nvPr/>
        </p:nvPicPr>
        <p:blipFill>
          <a:blip r:embed="rId5"/>
          <a:stretch>
            <a:fillRect/>
          </a:stretch>
        </p:blipFill>
        <p:spPr>
          <a:xfrm>
            <a:off x="758313" y="2398917"/>
            <a:ext cx="3200620" cy="2331732"/>
          </a:xfrm>
          <a:prstGeom prst="rect">
            <a:avLst/>
          </a:prstGeom>
        </p:spPr>
      </p:pic>
      <p:sp>
        <p:nvSpPr>
          <p:cNvPr id="11" name="CasellaDiTesto 10">
            <a:extLst>
              <a:ext uri="{FF2B5EF4-FFF2-40B4-BE49-F238E27FC236}">
                <a16:creationId xmlns:a16="http://schemas.microsoft.com/office/drawing/2014/main" id="{6D2A902D-0B63-2D0E-8C45-E7C40E536B41}"/>
              </a:ext>
            </a:extLst>
          </p:cNvPr>
          <p:cNvSpPr txBox="1"/>
          <p:nvPr/>
        </p:nvSpPr>
        <p:spPr>
          <a:xfrm>
            <a:off x="758313" y="1513840"/>
            <a:ext cx="3315847" cy="369332"/>
          </a:xfrm>
          <a:prstGeom prst="rect">
            <a:avLst/>
          </a:prstGeom>
          <a:noFill/>
        </p:spPr>
        <p:txBody>
          <a:bodyPr wrap="square" rtlCol="0">
            <a:spAutoFit/>
          </a:bodyPr>
          <a:lstStyle/>
          <a:p>
            <a:r>
              <a:rPr lang="it-IT"/>
              <a:t>NESSUNA TOPOGRAFICA</a:t>
            </a:r>
          </a:p>
        </p:txBody>
      </p:sp>
      <p:sp>
        <p:nvSpPr>
          <p:cNvPr id="12" name="CasellaDiTesto 11">
            <a:extLst>
              <a:ext uri="{FF2B5EF4-FFF2-40B4-BE49-F238E27FC236}">
                <a16:creationId xmlns:a16="http://schemas.microsoft.com/office/drawing/2014/main" id="{8E2B3D1F-B761-D0A3-CFF2-D3F179C3DC9E}"/>
              </a:ext>
            </a:extLst>
          </p:cNvPr>
          <p:cNvSpPr txBox="1"/>
          <p:nvPr/>
        </p:nvSpPr>
        <p:spPr>
          <a:xfrm>
            <a:off x="4551840" y="1532961"/>
            <a:ext cx="3315847" cy="369332"/>
          </a:xfrm>
          <a:prstGeom prst="rect">
            <a:avLst/>
          </a:prstGeom>
          <a:noFill/>
        </p:spPr>
        <p:txBody>
          <a:bodyPr wrap="square" rtlCol="0">
            <a:spAutoFit/>
          </a:bodyPr>
          <a:lstStyle/>
          <a:p>
            <a:r>
              <a:rPr lang="it-IT"/>
              <a:t>PRIMA TOPOGRAFICA</a:t>
            </a:r>
          </a:p>
        </p:txBody>
      </p:sp>
      <p:sp>
        <p:nvSpPr>
          <p:cNvPr id="13" name="CasellaDiTesto 12">
            <a:extLst>
              <a:ext uri="{FF2B5EF4-FFF2-40B4-BE49-F238E27FC236}">
                <a16:creationId xmlns:a16="http://schemas.microsoft.com/office/drawing/2014/main" id="{431248C6-38A1-7C23-9BE2-6C3D6B05327A}"/>
              </a:ext>
            </a:extLst>
          </p:cNvPr>
          <p:cNvSpPr txBox="1"/>
          <p:nvPr/>
        </p:nvSpPr>
        <p:spPr>
          <a:xfrm>
            <a:off x="8352913" y="1532961"/>
            <a:ext cx="3315847" cy="369332"/>
          </a:xfrm>
          <a:prstGeom prst="rect">
            <a:avLst/>
          </a:prstGeom>
          <a:noFill/>
        </p:spPr>
        <p:txBody>
          <a:bodyPr wrap="square" rtlCol="0">
            <a:spAutoFit/>
          </a:bodyPr>
          <a:lstStyle/>
          <a:p>
            <a:r>
              <a:rPr lang="it-IT"/>
              <a:t>SECONDA TOPOGRAFICA</a:t>
            </a:r>
          </a:p>
        </p:txBody>
      </p:sp>
      <p:pic>
        <p:nvPicPr>
          <p:cNvPr id="3" name="Immagine 2">
            <a:extLst>
              <a:ext uri="{FF2B5EF4-FFF2-40B4-BE49-F238E27FC236}">
                <a16:creationId xmlns:a16="http://schemas.microsoft.com/office/drawing/2014/main" id="{24779D17-9056-BEC8-1688-3BA0E14BDB20}"/>
              </a:ext>
            </a:extLst>
          </p:cNvPr>
          <p:cNvPicPr>
            <a:picLocks noChangeAspect="1"/>
          </p:cNvPicPr>
          <p:nvPr/>
        </p:nvPicPr>
        <p:blipFill>
          <a:blip r:embed="rId6"/>
          <a:stretch>
            <a:fillRect/>
          </a:stretch>
        </p:blipFill>
        <p:spPr>
          <a:xfrm>
            <a:off x="11170956" y="1053999"/>
            <a:ext cx="548688" cy="541067"/>
          </a:xfrm>
          <a:prstGeom prst="rect">
            <a:avLst/>
          </a:prstGeom>
        </p:spPr>
      </p:pic>
      <p:sp>
        <p:nvSpPr>
          <p:cNvPr id="7" name="CasellaDiTesto 6">
            <a:extLst>
              <a:ext uri="{FF2B5EF4-FFF2-40B4-BE49-F238E27FC236}">
                <a16:creationId xmlns:a16="http://schemas.microsoft.com/office/drawing/2014/main" id="{7D468D1A-B9BF-B137-8CC6-537BB2714918}"/>
              </a:ext>
            </a:extLst>
          </p:cNvPr>
          <p:cNvSpPr txBox="1"/>
          <p:nvPr/>
        </p:nvSpPr>
        <p:spPr>
          <a:xfrm>
            <a:off x="965994" y="4987288"/>
            <a:ext cx="10487537" cy="1200329"/>
          </a:xfrm>
          <a:prstGeom prst="rect">
            <a:avLst/>
          </a:prstGeom>
          <a:noFill/>
        </p:spPr>
        <p:txBody>
          <a:bodyPr wrap="square" rtlCol="0">
            <a:spAutoFit/>
          </a:bodyPr>
          <a:lstStyle/>
          <a:p>
            <a:r>
              <a:rPr lang="it-IT"/>
              <a:t>Ottenute le topografiche, tramite lo strumento «</a:t>
            </a:r>
            <a:r>
              <a:rPr lang="it-IT" err="1"/>
              <a:t>apply-results</a:t>
            </a:r>
            <a:r>
              <a:rPr lang="it-IT"/>
              <a:t>» nella sezione di «post processing» presente sul programma </a:t>
            </a:r>
            <a:r>
              <a:rPr lang="it-IT" err="1"/>
              <a:t>HyperMesh</a:t>
            </a:r>
            <a:r>
              <a:rPr lang="it-IT"/>
              <a:t>, si aggiorna la mesh 2D all’ultima iterazione ottenuta tramite l’analisi topografica. </a:t>
            </a:r>
          </a:p>
          <a:p>
            <a:endParaRPr lang="it-IT"/>
          </a:p>
        </p:txBody>
      </p:sp>
    </p:spTree>
    <p:extLst>
      <p:ext uri="{BB962C8B-B14F-4D97-AF65-F5344CB8AC3E}">
        <p14:creationId xmlns:p14="http://schemas.microsoft.com/office/powerpoint/2010/main" val="2763080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Topografica: Modello Mesh 3D </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2A8B9BEA-D3F5-9CE4-6178-863A95BE206F}"/>
              </a:ext>
            </a:extLst>
          </p:cNvPr>
          <p:cNvPicPr>
            <a:picLocks noChangeAspect="1"/>
          </p:cNvPicPr>
          <p:nvPr/>
        </p:nvPicPr>
        <p:blipFill>
          <a:blip r:embed="rId4"/>
          <a:stretch>
            <a:fillRect/>
          </a:stretch>
        </p:blipFill>
        <p:spPr>
          <a:xfrm>
            <a:off x="6083488" y="1724025"/>
            <a:ext cx="5087468" cy="3965032"/>
          </a:xfrm>
          <a:prstGeom prst="rect">
            <a:avLst/>
          </a:prstGeom>
        </p:spPr>
      </p:pic>
      <p:sp>
        <p:nvSpPr>
          <p:cNvPr id="15" name="CasellaDiTesto 14">
            <a:extLst>
              <a:ext uri="{FF2B5EF4-FFF2-40B4-BE49-F238E27FC236}">
                <a16:creationId xmlns:a16="http://schemas.microsoft.com/office/drawing/2014/main" id="{51E5A1B9-B517-9C58-CCA1-B1CA1530C7CE}"/>
              </a:ext>
            </a:extLst>
          </p:cNvPr>
          <p:cNvSpPr txBox="1"/>
          <p:nvPr/>
        </p:nvSpPr>
        <p:spPr>
          <a:xfrm>
            <a:off x="589280" y="1087097"/>
            <a:ext cx="5262880" cy="2862322"/>
          </a:xfrm>
          <a:prstGeom prst="rect">
            <a:avLst/>
          </a:prstGeom>
          <a:noFill/>
        </p:spPr>
        <p:txBody>
          <a:bodyPr wrap="square" rtlCol="0">
            <a:spAutoFit/>
          </a:bodyPr>
          <a:lstStyle/>
          <a:p>
            <a:pPr algn="just"/>
            <a:r>
              <a:rPr lang="it-IT"/>
              <a:t>Si ricava la mesh 3D partendo dalla mesh 2D e vengono utilizzate all’interno dello stesso modello utilizzato per valutare la condizione critica. </a:t>
            </a:r>
          </a:p>
          <a:p>
            <a:pPr algn="just"/>
            <a:endParaRPr lang="it-IT"/>
          </a:p>
          <a:p>
            <a:pPr algn="just"/>
            <a:r>
              <a:rPr lang="it-IT"/>
              <a:t>Tramite questo modello si riesce a comprendere se i risultati ottenuti tramite analisi topografica rappresentano risultati utili, coerenti e migliorativi.</a:t>
            </a:r>
          </a:p>
          <a:p>
            <a:pPr algn="just"/>
            <a:endParaRPr lang="it-IT"/>
          </a:p>
          <a:p>
            <a:pPr algn="just"/>
            <a:r>
              <a:rPr lang="it-IT"/>
              <a:t>Le mesh 3D vengono sollecitate tramite il carico di rottura utilizzato in precedenza.</a:t>
            </a:r>
          </a:p>
        </p:txBody>
      </p:sp>
      <p:pic>
        <p:nvPicPr>
          <p:cNvPr id="3" name="Immagine 2">
            <a:extLst>
              <a:ext uri="{FF2B5EF4-FFF2-40B4-BE49-F238E27FC236}">
                <a16:creationId xmlns:a16="http://schemas.microsoft.com/office/drawing/2014/main" id="{8D487D76-75F9-AEF3-FDD2-56ADB36E0642}"/>
              </a:ext>
            </a:extLst>
          </p:cNvPr>
          <p:cNvPicPr>
            <a:picLocks noChangeAspect="1"/>
          </p:cNvPicPr>
          <p:nvPr/>
        </p:nvPicPr>
        <p:blipFill>
          <a:blip r:embed="rId5"/>
          <a:stretch>
            <a:fillRect/>
          </a:stretch>
        </p:blipFill>
        <p:spPr>
          <a:xfrm>
            <a:off x="11267334" y="1034461"/>
            <a:ext cx="548688" cy="541067"/>
          </a:xfrm>
          <a:prstGeom prst="rect">
            <a:avLst/>
          </a:prstGeom>
        </p:spPr>
      </p:pic>
    </p:spTree>
    <p:extLst>
      <p:ext uri="{BB962C8B-B14F-4D97-AF65-F5344CB8AC3E}">
        <p14:creationId xmlns:p14="http://schemas.microsoft.com/office/powerpoint/2010/main" val="3162424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Topografica: Risultati</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8F66F0DC-E17E-FB53-C956-7DBD379742C9}"/>
              </a:ext>
            </a:extLst>
          </p:cNvPr>
          <p:cNvPicPr>
            <a:picLocks noChangeAspect="1"/>
          </p:cNvPicPr>
          <p:nvPr/>
        </p:nvPicPr>
        <p:blipFill>
          <a:blip r:embed="rId4"/>
          <a:stretch>
            <a:fillRect/>
          </a:stretch>
        </p:blipFill>
        <p:spPr>
          <a:xfrm>
            <a:off x="1224493" y="1084410"/>
            <a:ext cx="9743014" cy="3917019"/>
          </a:xfrm>
          <a:prstGeom prst="rect">
            <a:avLst/>
          </a:prstGeom>
        </p:spPr>
      </p:pic>
      <p:sp>
        <p:nvSpPr>
          <p:cNvPr id="8" name="CasellaDiTesto 7">
            <a:extLst>
              <a:ext uri="{FF2B5EF4-FFF2-40B4-BE49-F238E27FC236}">
                <a16:creationId xmlns:a16="http://schemas.microsoft.com/office/drawing/2014/main" id="{CF107748-C48B-A828-6A06-4F6AA9156DCE}"/>
              </a:ext>
            </a:extLst>
          </p:cNvPr>
          <p:cNvSpPr txBox="1"/>
          <p:nvPr/>
        </p:nvSpPr>
        <p:spPr>
          <a:xfrm>
            <a:off x="1224493" y="5125720"/>
            <a:ext cx="9743014" cy="646331"/>
          </a:xfrm>
          <a:prstGeom prst="rect">
            <a:avLst/>
          </a:prstGeom>
          <a:noFill/>
        </p:spPr>
        <p:txBody>
          <a:bodyPr wrap="square" rtlCol="0">
            <a:spAutoFit/>
          </a:bodyPr>
          <a:lstStyle/>
          <a:p>
            <a:r>
              <a:rPr lang="it-IT"/>
              <a:t>Nella seguente slide possiamo visualizzare la deformata del componente, con un fattore di amplificazione pari a 50.</a:t>
            </a:r>
          </a:p>
        </p:txBody>
      </p:sp>
      <p:pic>
        <p:nvPicPr>
          <p:cNvPr id="3" name="Immagine 2">
            <a:extLst>
              <a:ext uri="{FF2B5EF4-FFF2-40B4-BE49-F238E27FC236}">
                <a16:creationId xmlns:a16="http://schemas.microsoft.com/office/drawing/2014/main" id="{61ACC70D-1047-40BC-6992-879ABCDB28DB}"/>
              </a:ext>
            </a:extLst>
          </p:cNvPr>
          <p:cNvPicPr>
            <a:picLocks noChangeAspect="1"/>
          </p:cNvPicPr>
          <p:nvPr/>
        </p:nvPicPr>
        <p:blipFill>
          <a:blip r:embed="rId5"/>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920770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Topografica: Risultati con mesh 3D</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071140EA-6654-1FF8-A4D8-46304188F7E4}"/>
              </a:ext>
            </a:extLst>
          </p:cNvPr>
          <p:cNvPicPr>
            <a:picLocks noChangeAspect="1"/>
          </p:cNvPicPr>
          <p:nvPr/>
        </p:nvPicPr>
        <p:blipFill>
          <a:blip r:embed="rId4"/>
          <a:stretch>
            <a:fillRect/>
          </a:stretch>
        </p:blipFill>
        <p:spPr>
          <a:xfrm>
            <a:off x="1228303" y="1052025"/>
            <a:ext cx="9735394" cy="3920830"/>
          </a:xfrm>
          <a:prstGeom prst="rect">
            <a:avLst/>
          </a:prstGeom>
        </p:spPr>
      </p:pic>
      <p:sp>
        <p:nvSpPr>
          <p:cNvPr id="3" name="CasellaDiTesto 2">
            <a:extLst>
              <a:ext uri="{FF2B5EF4-FFF2-40B4-BE49-F238E27FC236}">
                <a16:creationId xmlns:a16="http://schemas.microsoft.com/office/drawing/2014/main" id="{58DC5B58-AD88-951A-2C4B-F9C58B0FDAFD}"/>
              </a:ext>
            </a:extLst>
          </p:cNvPr>
          <p:cNvSpPr txBox="1"/>
          <p:nvPr/>
        </p:nvSpPr>
        <p:spPr>
          <a:xfrm>
            <a:off x="1228303" y="5151120"/>
            <a:ext cx="9632737" cy="646331"/>
          </a:xfrm>
          <a:prstGeom prst="rect">
            <a:avLst/>
          </a:prstGeom>
          <a:noFill/>
        </p:spPr>
        <p:txBody>
          <a:bodyPr wrap="square" rtlCol="0">
            <a:spAutoFit/>
          </a:bodyPr>
          <a:lstStyle/>
          <a:p>
            <a:r>
              <a:rPr lang="it-IT"/>
              <a:t>Coerentemente con i risultati mostrati in precedenza, anche il modulo dello spostamento diminuisce. Si ha una diminuzione di circa il 5%.</a:t>
            </a:r>
          </a:p>
        </p:txBody>
      </p:sp>
      <p:pic>
        <p:nvPicPr>
          <p:cNvPr id="8" name="Immagine 7">
            <a:extLst>
              <a:ext uri="{FF2B5EF4-FFF2-40B4-BE49-F238E27FC236}">
                <a16:creationId xmlns:a16="http://schemas.microsoft.com/office/drawing/2014/main" id="{F0E61BD1-437A-4F2E-6760-A72B2E6037ED}"/>
              </a:ext>
            </a:extLst>
          </p:cNvPr>
          <p:cNvPicPr>
            <a:picLocks noChangeAspect="1"/>
          </p:cNvPicPr>
          <p:nvPr/>
        </p:nvPicPr>
        <p:blipFill>
          <a:blip r:embed="rId5"/>
          <a:stretch>
            <a:fillRect/>
          </a:stretch>
        </p:blipFill>
        <p:spPr>
          <a:xfrm>
            <a:off x="11170956" y="1053999"/>
            <a:ext cx="548688" cy="541067"/>
          </a:xfrm>
          <a:prstGeom prst="rect">
            <a:avLst/>
          </a:prstGeom>
        </p:spPr>
      </p:pic>
    </p:spTree>
    <p:extLst>
      <p:ext uri="{BB962C8B-B14F-4D97-AF65-F5344CB8AC3E}">
        <p14:creationId xmlns:p14="http://schemas.microsoft.com/office/powerpoint/2010/main" val="1675306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Topografica: Risultati con mesh 3D</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a:extLst>
              <a:ext uri="{FF2B5EF4-FFF2-40B4-BE49-F238E27FC236}">
                <a16:creationId xmlns:a16="http://schemas.microsoft.com/office/drawing/2014/main" id="{D9B5E880-E9F8-AD8B-1650-9E4BB1D92EB0}"/>
              </a:ext>
            </a:extLst>
          </p:cNvPr>
          <p:cNvPicPr>
            <a:picLocks noChangeAspect="1"/>
          </p:cNvPicPr>
          <p:nvPr/>
        </p:nvPicPr>
        <p:blipFill>
          <a:blip r:embed="rId3"/>
          <a:stretch>
            <a:fillRect/>
          </a:stretch>
        </p:blipFill>
        <p:spPr>
          <a:xfrm>
            <a:off x="3063736" y="1530076"/>
            <a:ext cx="8670569" cy="3500077"/>
          </a:xfrm>
          <a:prstGeom prst="rect">
            <a:avLst/>
          </a:prstGeom>
        </p:spPr>
      </p:pic>
      <p:graphicFrame>
        <p:nvGraphicFramePr>
          <p:cNvPr id="15" name="Tabella 14">
            <a:extLst>
              <a:ext uri="{FF2B5EF4-FFF2-40B4-BE49-F238E27FC236}">
                <a16:creationId xmlns:a16="http://schemas.microsoft.com/office/drawing/2014/main" id="{7EFDCA37-FD0C-F59C-E50B-A622022826C0}"/>
              </a:ext>
            </a:extLst>
          </p:cNvPr>
          <p:cNvGraphicFramePr>
            <a:graphicFrameLocks noGrp="1"/>
          </p:cNvGraphicFramePr>
          <p:nvPr>
            <p:extLst>
              <p:ext uri="{D42A27DB-BD31-4B8C-83A1-F6EECF244321}">
                <p14:modId xmlns:p14="http://schemas.microsoft.com/office/powerpoint/2010/main" val="2457117095"/>
              </p:ext>
            </p:extLst>
          </p:nvPr>
        </p:nvGraphicFramePr>
        <p:xfrm>
          <a:off x="2475442" y="5277772"/>
          <a:ext cx="7162800" cy="731520"/>
        </p:xfrm>
        <a:graphic>
          <a:graphicData uri="http://schemas.openxmlformats.org/drawingml/2006/table">
            <a:tbl>
              <a:tblPr>
                <a:tableStyleId>{5C22544A-7EE6-4342-B048-85BDC9FD1C3A}</a:tableStyleId>
              </a:tblPr>
              <a:tblGrid>
                <a:gridCol w="812800">
                  <a:extLst>
                    <a:ext uri="{9D8B030D-6E8A-4147-A177-3AD203B41FA5}">
                      <a16:colId xmlns:a16="http://schemas.microsoft.com/office/drawing/2014/main" val="1149678545"/>
                    </a:ext>
                  </a:extLst>
                </a:gridCol>
                <a:gridCol w="635000">
                  <a:extLst>
                    <a:ext uri="{9D8B030D-6E8A-4147-A177-3AD203B41FA5}">
                      <a16:colId xmlns:a16="http://schemas.microsoft.com/office/drawing/2014/main" val="3516626601"/>
                    </a:ext>
                  </a:extLst>
                </a:gridCol>
                <a:gridCol w="635000">
                  <a:extLst>
                    <a:ext uri="{9D8B030D-6E8A-4147-A177-3AD203B41FA5}">
                      <a16:colId xmlns:a16="http://schemas.microsoft.com/office/drawing/2014/main" val="1336720062"/>
                    </a:ext>
                  </a:extLst>
                </a:gridCol>
                <a:gridCol w="635000">
                  <a:extLst>
                    <a:ext uri="{9D8B030D-6E8A-4147-A177-3AD203B41FA5}">
                      <a16:colId xmlns:a16="http://schemas.microsoft.com/office/drawing/2014/main" val="3332760199"/>
                    </a:ext>
                  </a:extLst>
                </a:gridCol>
                <a:gridCol w="635000">
                  <a:extLst>
                    <a:ext uri="{9D8B030D-6E8A-4147-A177-3AD203B41FA5}">
                      <a16:colId xmlns:a16="http://schemas.microsoft.com/office/drawing/2014/main" val="772883460"/>
                    </a:ext>
                  </a:extLst>
                </a:gridCol>
                <a:gridCol w="635000">
                  <a:extLst>
                    <a:ext uri="{9D8B030D-6E8A-4147-A177-3AD203B41FA5}">
                      <a16:colId xmlns:a16="http://schemas.microsoft.com/office/drawing/2014/main" val="1722913695"/>
                    </a:ext>
                  </a:extLst>
                </a:gridCol>
                <a:gridCol w="635000">
                  <a:extLst>
                    <a:ext uri="{9D8B030D-6E8A-4147-A177-3AD203B41FA5}">
                      <a16:colId xmlns:a16="http://schemas.microsoft.com/office/drawing/2014/main" val="2205193019"/>
                    </a:ext>
                  </a:extLst>
                </a:gridCol>
                <a:gridCol w="635000">
                  <a:extLst>
                    <a:ext uri="{9D8B030D-6E8A-4147-A177-3AD203B41FA5}">
                      <a16:colId xmlns:a16="http://schemas.microsoft.com/office/drawing/2014/main" val="3067980433"/>
                    </a:ext>
                  </a:extLst>
                </a:gridCol>
                <a:gridCol w="635000">
                  <a:extLst>
                    <a:ext uri="{9D8B030D-6E8A-4147-A177-3AD203B41FA5}">
                      <a16:colId xmlns:a16="http://schemas.microsoft.com/office/drawing/2014/main" val="2217537115"/>
                    </a:ext>
                  </a:extLst>
                </a:gridCol>
                <a:gridCol w="635000">
                  <a:extLst>
                    <a:ext uri="{9D8B030D-6E8A-4147-A177-3AD203B41FA5}">
                      <a16:colId xmlns:a16="http://schemas.microsoft.com/office/drawing/2014/main" val="1445354187"/>
                    </a:ext>
                  </a:extLst>
                </a:gridCol>
                <a:gridCol w="635000">
                  <a:extLst>
                    <a:ext uri="{9D8B030D-6E8A-4147-A177-3AD203B41FA5}">
                      <a16:colId xmlns:a16="http://schemas.microsoft.com/office/drawing/2014/main" val="2867232890"/>
                    </a:ext>
                  </a:extLst>
                </a:gridCol>
              </a:tblGrid>
              <a:tr h="182880">
                <a:tc>
                  <a:txBody>
                    <a:bodyPr/>
                    <a:lstStyle/>
                    <a:p>
                      <a:pPr algn="l" fontAlgn="b"/>
                      <a:r>
                        <a:rPr lang="it-IT" sz="1100" u="none" strike="noStrike">
                          <a:effectLst/>
                        </a:rPr>
                        <a:t>ELEMENTI</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2</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3</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4</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5</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6</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7</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8</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9</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10</a:t>
                      </a:r>
                      <a:endParaRPr lang="it-IT"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278484161"/>
                  </a:ext>
                </a:extLst>
              </a:tr>
              <a:tr h="182880">
                <a:tc>
                  <a:txBody>
                    <a:bodyPr/>
                    <a:lstStyle/>
                    <a:p>
                      <a:pPr algn="l" fontAlgn="b"/>
                      <a:r>
                        <a:rPr lang="it-IT" sz="1100" u="none" strike="noStrike">
                          <a:effectLst/>
                        </a:rPr>
                        <a:t>NO TOPOGR</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134</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138</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135</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132</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137</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133</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135</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137</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137</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135</a:t>
                      </a:r>
                      <a:endParaRPr lang="it-IT"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70822339"/>
                  </a:ext>
                </a:extLst>
              </a:tr>
              <a:tr h="182880">
                <a:tc>
                  <a:txBody>
                    <a:bodyPr/>
                    <a:lstStyle/>
                    <a:p>
                      <a:pPr algn="l" fontAlgn="b"/>
                      <a:r>
                        <a:rPr lang="it-IT" sz="1100" u="none" strike="noStrike">
                          <a:effectLst/>
                        </a:rPr>
                        <a:t>1^ TOPOGR</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123</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122</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127</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127</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122</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124</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116</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117</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112</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119</a:t>
                      </a:r>
                      <a:endParaRPr lang="it-IT"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587570314"/>
                  </a:ext>
                </a:extLst>
              </a:tr>
              <a:tr h="182880">
                <a:tc>
                  <a:txBody>
                    <a:bodyPr/>
                    <a:lstStyle/>
                    <a:p>
                      <a:pPr algn="l" fontAlgn="b"/>
                      <a:r>
                        <a:rPr lang="it-IT" sz="1100" u="none" strike="noStrike">
                          <a:effectLst/>
                        </a:rPr>
                        <a:t>2^ TOPOGR</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120</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120</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122</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125</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112</a:t>
                      </a:r>
                    </a:p>
                  </a:txBody>
                  <a:tcPr marL="3810" marR="3810" marT="3810" marB="0" anchor="b"/>
                </a:tc>
                <a:tc>
                  <a:txBody>
                    <a:bodyPr/>
                    <a:lstStyle/>
                    <a:p>
                      <a:pPr algn="r" fontAlgn="b"/>
                      <a:r>
                        <a:rPr lang="it-IT" sz="1100" u="none" strike="noStrike">
                          <a:effectLst/>
                        </a:rPr>
                        <a:t>117</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111</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120</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122</a:t>
                      </a:r>
                      <a:endParaRPr lang="it-IT"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it-IT" sz="1100" u="none" strike="noStrike">
                          <a:effectLst/>
                        </a:rPr>
                        <a:t>110</a:t>
                      </a:r>
                      <a:endParaRPr lang="it-IT"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79468235"/>
                  </a:ext>
                </a:extLst>
              </a:tr>
            </a:tbl>
          </a:graphicData>
        </a:graphic>
      </p:graphicFrame>
      <p:sp>
        <p:nvSpPr>
          <p:cNvPr id="16" name="CasellaDiTesto 15">
            <a:extLst>
              <a:ext uri="{FF2B5EF4-FFF2-40B4-BE49-F238E27FC236}">
                <a16:creationId xmlns:a16="http://schemas.microsoft.com/office/drawing/2014/main" id="{FC6C5652-1041-DF19-A979-36585BDDB010}"/>
              </a:ext>
            </a:extLst>
          </p:cNvPr>
          <p:cNvSpPr txBox="1"/>
          <p:nvPr/>
        </p:nvSpPr>
        <p:spPr>
          <a:xfrm>
            <a:off x="457695" y="1160744"/>
            <a:ext cx="2606040" cy="369332"/>
          </a:xfrm>
          <a:prstGeom prst="rect">
            <a:avLst/>
          </a:prstGeom>
          <a:noFill/>
        </p:spPr>
        <p:txBody>
          <a:bodyPr wrap="square" rtlCol="0">
            <a:spAutoFit/>
          </a:bodyPr>
          <a:lstStyle/>
          <a:p>
            <a:r>
              <a:rPr lang="it-IT" err="1"/>
              <a:t>Averaging</a:t>
            </a:r>
            <a:r>
              <a:rPr lang="it-IT"/>
              <a:t> Method: None</a:t>
            </a:r>
          </a:p>
        </p:txBody>
      </p:sp>
      <p:sp>
        <p:nvSpPr>
          <p:cNvPr id="19" name="Ovale 18">
            <a:extLst>
              <a:ext uri="{FF2B5EF4-FFF2-40B4-BE49-F238E27FC236}">
                <a16:creationId xmlns:a16="http://schemas.microsoft.com/office/drawing/2014/main" id="{A1F21CBA-4459-888F-DB4F-F37283477D32}"/>
              </a:ext>
            </a:extLst>
          </p:cNvPr>
          <p:cNvSpPr/>
          <p:nvPr/>
        </p:nvSpPr>
        <p:spPr>
          <a:xfrm>
            <a:off x="693915" y="2257130"/>
            <a:ext cx="1993405" cy="204596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1" name="Connettore 2 20">
            <a:extLst>
              <a:ext uri="{FF2B5EF4-FFF2-40B4-BE49-F238E27FC236}">
                <a16:creationId xmlns:a16="http://schemas.microsoft.com/office/drawing/2014/main" id="{059F8E35-3547-5E96-263A-F7F9AA515BC0}"/>
              </a:ext>
            </a:extLst>
          </p:cNvPr>
          <p:cNvCxnSpPr>
            <a:cxnSpLocks/>
          </p:cNvCxnSpPr>
          <p:nvPr/>
        </p:nvCxnSpPr>
        <p:spPr>
          <a:xfrm flipH="1" flipV="1">
            <a:off x="2733040" y="3429000"/>
            <a:ext cx="1564640" cy="172720"/>
          </a:xfrm>
          <a:prstGeom prst="straightConnector1">
            <a:avLst/>
          </a:prstGeom>
          <a:ln w="28575">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3" name="Immagine 2">
            <a:extLst>
              <a:ext uri="{FF2B5EF4-FFF2-40B4-BE49-F238E27FC236}">
                <a16:creationId xmlns:a16="http://schemas.microsoft.com/office/drawing/2014/main" id="{E54FA037-83C1-DA28-A6D0-7544A708F606}"/>
              </a:ext>
            </a:extLst>
          </p:cNvPr>
          <p:cNvPicPr>
            <a:picLocks noChangeAspect="1"/>
          </p:cNvPicPr>
          <p:nvPr/>
        </p:nvPicPr>
        <p:blipFill>
          <a:blip r:embed="rId5"/>
          <a:stretch>
            <a:fillRect/>
          </a:stretch>
        </p:blipFill>
        <p:spPr>
          <a:xfrm>
            <a:off x="11185617" y="947040"/>
            <a:ext cx="548688" cy="541067"/>
          </a:xfrm>
          <a:prstGeom prst="rect">
            <a:avLst/>
          </a:prstGeom>
        </p:spPr>
      </p:pic>
    </p:spTree>
    <p:extLst>
      <p:ext uri="{BB962C8B-B14F-4D97-AF65-F5344CB8AC3E}">
        <p14:creationId xmlns:p14="http://schemas.microsoft.com/office/powerpoint/2010/main" val="945040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697F0-E788-21E0-191F-CE3AE174BF0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D2722C5-85C3-C1C4-01EB-7B9F1B239139}"/>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geometria</a:t>
            </a:r>
            <a:endParaRPr lang="it-IT">
              <a:solidFill>
                <a:schemeClr val="bg1"/>
              </a:solidFill>
            </a:endParaRPr>
          </a:p>
        </p:txBody>
      </p:sp>
      <p:sp>
        <p:nvSpPr>
          <p:cNvPr id="4" name="Titolo 1">
            <a:extLst>
              <a:ext uri="{FF2B5EF4-FFF2-40B4-BE49-F238E27FC236}">
                <a16:creationId xmlns:a16="http://schemas.microsoft.com/office/drawing/2014/main" id="{A10429A9-08E5-45A1-D986-6A4C5988C08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1270776-FC5B-DD74-7272-39CA5778D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C9B4E611-EB49-8C03-2F6D-E8A9A15CF3B6}"/>
              </a:ext>
            </a:extLst>
          </p:cNvPr>
          <p:cNvSpPr txBox="1"/>
          <p:nvPr/>
        </p:nvSpPr>
        <p:spPr>
          <a:xfrm>
            <a:off x="624114" y="1490133"/>
            <a:ext cx="5389638" cy="3139321"/>
          </a:xfrm>
          <a:prstGeom prst="rect">
            <a:avLst/>
          </a:prstGeom>
          <a:noFill/>
        </p:spPr>
        <p:txBody>
          <a:bodyPr wrap="square" rtlCol="0">
            <a:spAutoFit/>
          </a:bodyPr>
          <a:lstStyle/>
          <a:p>
            <a:pPr algn="just"/>
            <a:r>
              <a:rPr lang="it-IT"/>
              <a:t>L’aspetto del componente finale è il seguente.</a:t>
            </a:r>
          </a:p>
          <a:p>
            <a:pPr algn="just"/>
            <a:endParaRPr lang="it-IT"/>
          </a:p>
          <a:p>
            <a:pPr algn="just"/>
            <a:endParaRPr lang="it-IT"/>
          </a:p>
          <a:p>
            <a:pPr algn="just"/>
            <a:r>
              <a:rPr lang="it-IT"/>
              <a:t>Nella seguente slide si propone un confronto tra il componente reale e il CAD 3D. </a:t>
            </a:r>
          </a:p>
          <a:p>
            <a:pPr algn="just"/>
            <a:endParaRPr lang="it-IT"/>
          </a:p>
          <a:p>
            <a:pPr algn="just"/>
            <a:endParaRPr lang="it-IT"/>
          </a:p>
          <a:p>
            <a:pPr algn="just"/>
            <a:r>
              <a:rPr lang="it-IT"/>
              <a:t>Il CAD è stato generato secondo un processo di reverse engineering a partire dal file STL della scansione, tramite l’utilizzo della funzione loft presente sul software </a:t>
            </a:r>
            <a:r>
              <a:rPr lang="it-IT" err="1"/>
              <a:t>SolidWorks</a:t>
            </a:r>
            <a:r>
              <a:rPr lang="it-IT"/>
              <a:t>.</a:t>
            </a:r>
          </a:p>
        </p:txBody>
      </p:sp>
      <p:pic>
        <p:nvPicPr>
          <p:cNvPr id="21" name="Immagine 20">
            <a:extLst>
              <a:ext uri="{FF2B5EF4-FFF2-40B4-BE49-F238E27FC236}">
                <a16:creationId xmlns:a16="http://schemas.microsoft.com/office/drawing/2014/main" id="{B7EE1B02-D06B-301E-89AA-342C81DFA5BB}"/>
              </a:ext>
            </a:extLst>
          </p:cNvPr>
          <p:cNvPicPr>
            <a:picLocks noChangeAspect="1"/>
          </p:cNvPicPr>
          <p:nvPr/>
        </p:nvPicPr>
        <p:blipFill>
          <a:blip r:embed="rId3"/>
          <a:stretch>
            <a:fillRect/>
          </a:stretch>
        </p:blipFill>
        <p:spPr>
          <a:xfrm>
            <a:off x="7889744" y="1092960"/>
            <a:ext cx="4073243" cy="4336156"/>
          </a:xfrm>
          <a:prstGeom prst="rect">
            <a:avLst/>
          </a:prstGeom>
        </p:spPr>
      </p:pic>
      <p:pic>
        <p:nvPicPr>
          <p:cNvPr id="19" name="Immagine 18" descr="Immagine che contiene oggetti in metallo, leva, Ferramenta, metallo&#10;&#10;Descrizione generata automaticamente">
            <a:extLst>
              <a:ext uri="{FF2B5EF4-FFF2-40B4-BE49-F238E27FC236}">
                <a16:creationId xmlns:a16="http://schemas.microsoft.com/office/drawing/2014/main" id="{314331BE-201D-B889-7B11-BCCF5C4F9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014875">
            <a:off x="4575819" y="902674"/>
            <a:ext cx="5495925" cy="4124325"/>
          </a:xfrm>
          <a:prstGeom prst="rect">
            <a:avLst/>
          </a:prstGeom>
        </p:spPr>
      </p:pic>
      <p:pic>
        <p:nvPicPr>
          <p:cNvPr id="22" name="Immagine 21" descr="Immagine che contiene rosso, design&#10;&#10;Descrizione generata automaticamente con attendibilità media">
            <a:extLst>
              <a:ext uri="{FF2B5EF4-FFF2-40B4-BE49-F238E27FC236}">
                <a16:creationId xmlns:a16="http://schemas.microsoft.com/office/drawing/2014/main" id="{913FFBD9-0C23-1064-3B2D-C4F418631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8350" y="1092960"/>
            <a:ext cx="579071" cy="579071"/>
          </a:xfrm>
          <a:prstGeom prst="rect">
            <a:avLst/>
          </a:prstGeom>
        </p:spPr>
      </p:pic>
      <p:sp>
        <p:nvSpPr>
          <p:cNvPr id="3" name="Freccia a destra 2">
            <a:extLst>
              <a:ext uri="{FF2B5EF4-FFF2-40B4-BE49-F238E27FC236}">
                <a16:creationId xmlns:a16="http://schemas.microsoft.com/office/drawing/2014/main" id="{D316094D-A720-857E-0527-CA84F3A20213}"/>
              </a:ext>
            </a:extLst>
          </p:cNvPr>
          <p:cNvSpPr/>
          <p:nvPr/>
        </p:nvSpPr>
        <p:spPr>
          <a:xfrm>
            <a:off x="8573729" y="3175819"/>
            <a:ext cx="353961" cy="25318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5960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Topografica: Risultati con mesh 3D</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2E915E3A-4A9D-0406-C585-558D965E464A}"/>
              </a:ext>
            </a:extLst>
          </p:cNvPr>
          <p:cNvSpPr txBox="1"/>
          <p:nvPr/>
        </p:nvSpPr>
        <p:spPr>
          <a:xfrm>
            <a:off x="264160" y="891423"/>
            <a:ext cx="3159760" cy="369332"/>
          </a:xfrm>
          <a:prstGeom prst="rect">
            <a:avLst/>
          </a:prstGeom>
          <a:noFill/>
        </p:spPr>
        <p:txBody>
          <a:bodyPr wrap="square" rtlCol="0">
            <a:spAutoFit/>
          </a:bodyPr>
          <a:lstStyle/>
          <a:p>
            <a:r>
              <a:rPr lang="it-IT" err="1"/>
              <a:t>Averaging</a:t>
            </a:r>
            <a:r>
              <a:rPr lang="it-IT"/>
              <a:t> Method: Simple</a:t>
            </a:r>
          </a:p>
        </p:txBody>
      </p:sp>
      <p:sp>
        <p:nvSpPr>
          <p:cNvPr id="12" name="CasellaDiTesto 11">
            <a:extLst>
              <a:ext uri="{FF2B5EF4-FFF2-40B4-BE49-F238E27FC236}">
                <a16:creationId xmlns:a16="http://schemas.microsoft.com/office/drawing/2014/main" id="{6033DC1B-B65A-0F1C-73ED-26A5D1B68119}"/>
              </a:ext>
            </a:extLst>
          </p:cNvPr>
          <p:cNvSpPr txBox="1"/>
          <p:nvPr/>
        </p:nvSpPr>
        <p:spPr>
          <a:xfrm>
            <a:off x="787400" y="5103660"/>
            <a:ext cx="6797040" cy="923330"/>
          </a:xfrm>
          <a:prstGeom prst="rect">
            <a:avLst/>
          </a:prstGeom>
          <a:noFill/>
        </p:spPr>
        <p:txBody>
          <a:bodyPr wrap="square" rtlCol="0">
            <a:spAutoFit/>
          </a:bodyPr>
          <a:lstStyle/>
          <a:p>
            <a:r>
              <a:rPr lang="it-IT" dirty="0"/>
              <a:t>Si ottiene un decremento visibile di tensione sulla sezione di rottura, passando dai 135 MPa del caso iniziale ai 128 Mpa della prima topografica, fino ai 121 MPa della seconda topografica.</a:t>
            </a:r>
          </a:p>
        </p:txBody>
      </p:sp>
      <p:pic>
        <p:nvPicPr>
          <p:cNvPr id="15" name="Immagine 14">
            <a:extLst>
              <a:ext uri="{FF2B5EF4-FFF2-40B4-BE49-F238E27FC236}">
                <a16:creationId xmlns:a16="http://schemas.microsoft.com/office/drawing/2014/main" id="{7A80CCC1-F493-F45E-64BE-1C7ADE485D79}"/>
              </a:ext>
            </a:extLst>
          </p:cNvPr>
          <p:cNvPicPr>
            <a:picLocks noChangeAspect="1"/>
          </p:cNvPicPr>
          <p:nvPr/>
        </p:nvPicPr>
        <p:blipFill rotWithShape="1">
          <a:blip r:embed="rId3"/>
          <a:srcRect t="6237" r="650"/>
          <a:stretch/>
        </p:blipFill>
        <p:spPr>
          <a:xfrm>
            <a:off x="7584440" y="5226946"/>
            <a:ext cx="4485640" cy="693722"/>
          </a:xfrm>
          <a:prstGeom prst="rect">
            <a:avLst/>
          </a:prstGeom>
        </p:spPr>
      </p:pic>
      <p:pic>
        <p:nvPicPr>
          <p:cNvPr id="3" name="Immagine 2">
            <a:extLst>
              <a:ext uri="{FF2B5EF4-FFF2-40B4-BE49-F238E27FC236}">
                <a16:creationId xmlns:a16="http://schemas.microsoft.com/office/drawing/2014/main" id="{2D9DBAAA-DE12-A662-96A5-63D7B73636AA}"/>
              </a:ext>
            </a:extLst>
          </p:cNvPr>
          <p:cNvPicPr>
            <a:picLocks noChangeAspect="1"/>
          </p:cNvPicPr>
          <p:nvPr/>
        </p:nvPicPr>
        <p:blipFill>
          <a:blip r:embed="rId4"/>
          <a:stretch>
            <a:fillRect/>
          </a:stretch>
        </p:blipFill>
        <p:spPr>
          <a:xfrm>
            <a:off x="11170956" y="1053999"/>
            <a:ext cx="548688" cy="541067"/>
          </a:xfrm>
          <a:prstGeom prst="rect">
            <a:avLst/>
          </a:prstGeom>
        </p:spPr>
      </p:pic>
      <p:pic>
        <p:nvPicPr>
          <p:cNvPr id="6" name="Immagine 5">
            <a:extLst>
              <a:ext uri="{FF2B5EF4-FFF2-40B4-BE49-F238E27FC236}">
                <a16:creationId xmlns:a16="http://schemas.microsoft.com/office/drawing/2014/main" id="{C8324EC9-E7D5-17B6-22FD-AA5C361C054B}"/>
              </a:ext>
            </a:extLst>
          </p:cNvPr>
          <p:cNvPicPr>
            <a:picLocks noChangeAspect="1"/>
          </p:cNvPicPr>
          <p:nvPr/>
        </p:nvPicPr>
        <p:blipFill>
          <a:blip r:embed="rId5"/>
          <a:stretch>
            <a:fillRect/>
          </a:stretch>
        </p:blipFill>
        <p:spPr>
          <a:xfrm>
            <a:off x="1494579" y="1226199"/>
            <a:ext cx="9202842" cy="3704900"/>
          </a:xfrm>
          <a:prstGeom prst="rect">
            <a:avLst/>
          </a:prstGeom>
        </p:spPr>
      </p:pic>
    </p:spTree>
    <p:extLst>
      <p:ext uri="{BB962C8B-B14F-4D97-AF65-F5344CB8AC3E}">
        <p14:creationId xmlns:p14="http://schemas.microsoft.com/office/powerpoint/2010/main" val="3805242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Conclusioni</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DEEF91C2-925F-837F-CAE2-7896257DDBBA}"/>
              </a:ext>
            </a:extLst>
          </p:cNvPr>
          <p:cNvSpPr txBox="1"/>
          <p:nvPr/>
        </p:nvSpPr>
        <p:spPr>
          <a:xfrm>
            <a:off x="586274" y="1004395"/>
            <a:ext cx="6272981" cy="646331"/>
          </a:xfrm>
          <a:prstGeom prst="rect">
            <a:avLst/>
          </a:prstGeom>
          <a:noFill/>
        </p:spPr>
        <p:txBody>
          <a:bodyPr wrap="square" rtlCol="0">
            <a:spAutoFit/>
          </a:bodyPr>
          <a:lstStyle/>
          <a:p>
            <a:r>
              <a:rPr lang="it-IT"/>
              <a:t>Confronto con la staffa nuova proposta da KTM:</a:t>
            </a:r>
          </a:p>
          <a:p>
            <a:endParaRPr lang="it-IT"/>
          </a:p>
        </p:txBody>
      </p:sp>
      <p:pic>
        <p:nvPicPr>
          <p:cNvPr id="8" name="Immagine 7">
            <a:extLst>
              <a:ext uri="{FF2B5EF4-FFF2-40B4-BE49-F238E27FC236}">
                <a16:creationId xmlns:a16="http://schemas.microsoft.com/office/drawing/2014/main" id="{2D7732E5-CD93-8ACD-A66A-BD0F6EB07EC6}"/>
              </a:ext>
            </a:extLst>
          </p:cNvPr>
          <p:cNvPicPr>
            <a:picLocks noChangeAspect="1"/>
          </p:cNvPicPr>
          <p:nvPr/>
        </p:nvPicPr>
        <p:blipFill rotWithShape="1">
          <a:blip r:embed="rId3">
            <a:extLst>
              <a:ext uri="{28A0092B-C50C-407E-A947-70E740481C1C}">
                <a14:useLocalDpi xmlns:a14="http://schemas.microsoft.com/office/drawing/2010/main" val="0"/>
              </a:ext>
            </a:extLst>
          </a:blip>
          <a:srcRect l="10957" t="18178" r="12040" b="23167"/>
          <a:stretch/>
        </p:blipFill>
        <p:spPr>
          <a:xfrm>
            <a:off x="1064380" y="1339386"/>
            <a:ext cx="4447375" cy="4514219"/>
          </a:xfrm>
          <a:prstGeom prst="rect">
            <a:avLst/>
          </a:prstGeom>
        </p:spPr>
      </p:pic>
      <p:pic>
        <p:nvPicPr>
          <p:cNvPr id="17" name="Immagine 16">
            <a:extLst>
              <a:ext uri="{FF2B5EF4-FFF2-40B4-BE49-F238E27FC236}">
                <a16:creationId xmlns:a16="http://schemas.microsoft.com/office/drawing/2014/main" id="{65D11F5E-EC1C-BC47-6CE7-61AA46C1F08B}"/>
              </a:ext>
            </a:extLst>
          </p:cNvPr>
          <p:cNvPicPr>
            <a:picLocks noChangeAspect="1"/>
          </p:cNvPicPr>
          <p:nvPr/>
        </p:nvPicPr>
        <p:blipFill>
          <a:blip r:embed="rId4"/>
          <a:stretch>
            <a:fillRect/>
          </a:stretch>
        </p:blipFill>
        <p:spPr>
          <a:xfrm rot="20625151">
            <a:off x="6477547" y="3613611"/>
            <a:ext cx="4084674" cy="1947079"/>
          </a:xfrm>
          <a:prstGeom prst="rect">
            <a:avLst/>
          </a:prstGeom>
        </p:spPr>
      </p:pic>
      <p:pic>
        <p:nvPicPr>
          <p:cNvPr id="19" name="Immagine 18">
            <a:extLst>
              <a:ext uri="{FF2B5EF4-FFF2-40B4-BE49-F238E27FC236}">
                <a16:creationId xmlns:a16="http://schemas.microsoft.com/office/drawing/2014/main" id="{04A632F2-2AF1-5B91-3DF2-48B8DC71FB2E}"/>
              </a:ext>
            </a:extLst>
          </p:cNvPr>
          <p:cNvPicPr>
            <a:picLocks noChangeAspect="1"/>
          </p:cNvPicPr>
          <p:nvPr/>
        </p:nvPicPr>
        <p:blipFill>
          <a:blip r:embed="rId5"/>
          <a:stretch>
            <a:fillRect/>
          </a:stretch>
        </p:blipFill>
        <p:spPr>
          <a:xfrm rot="21003740">
            <a:off x="6364297" y="1556587"/>
            <a:ext cx="3943692" cy="2065199"/>
          </a:xfrm>
          <a:prstGeom prst="rect">
            <a:avLst/>
          </a:prstGeom>
        </p:spPr>
      </p:pic>
    </p:spTree>
    <p:extLst>
      <p:ext uri="{BB962C8B-B14F-4D97-AF65-F5344CB8AC3E}">
        <p14:creationId xmlns:p14="http://schemas.microsoft.com/office/powerpoint/2010/main" val="654026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14643AC3-E31E-638D-56C4-BCF72BB5D707}"/>
              </a:ext>
            </a:extLst>
          </p:cNvPr>
          <p:cNvPicPr>
            <a:picLocks noChangeAspect="1"/>
          </p:cNvPicPr>
          <p:nvPr/>
        </p:nvPicPr>
        <p:blipFill>
          <a:blip r:embed="rId2"/>
          <a:stretch>
            <a:fillRect/>
          </a:stretch>
        </p:blipFill>
        <p:spPr>
          <a:xfrm rot="20445257">
            <a:off x="6587870" y="1021568"/>
            <a:ext cx="4114432" cy="2653156"/>
          </a:xfrm>
          <a:prstGeom prst="rect">
            <a:avLst/>
          </a:prstGeom>
        </p:spPr>
      </p:pic>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Conclusioni</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DEEF91C2-925F-837F-CAE2-7896257DDBBA}"/>
              </a:ext>
            </a:extLst>
          </p:cNvPr>
          <p:cNvSpPr txBox="1"/>
          <p:nvPr/>
        </p:nvSpPr>
        <p:spPr>
          <a:xfrm>
            <a:off x="586274" y="1004395"/>
            <a:ext cx="6272981" cy="646331"/>
          </a:xfrm>
          <a:prstGeom prst="rect">
            <a:avLst/>
          </a:prstGeom>
          <a:noFill/>
        </p:spPr>
        <p:txBody>
          <a:bodyPr wrap="square" rtlCol="0">
            <a:spAutoFit/>
          </a:bodyPr>
          <a:lstStyle/>
          <a:p>
            <a:r>
              <a:rPr lang="it-IT"/>
              <a:t>Confronto con la staffa nuova proposta da KTM:</a:t>
            </a:r>
          </a:p>
          <a:p>
            <a:endParaRPr lang="it-IT"/>
          </a:p>
        </p:txBody>
      </p:sp>
      <p:pic>
        <p:nvPicPr>
          <p:cNvPr id="8" name="Immagine 7" descr="Immagine che contiene strumento, Ferramenta, utensile manuale, leva&#10;&#10;Descrizione generata automaticamente">
            <a:extLst>
              <a:ext uri="{FF2B5EF4-FFF2-40B4-BE49-F238E27FC236}">
                <a16:creationId xmlns:a16="http://schemas.microsoft.com/office/drawing/2014/main" id="{2D7732E5-CD93-8ACD-A66A-BD0F6EB07EC6}"/>
              </a:ext>
            </a:extLst>
          </p:cNvPr>
          <p:cNvPicPr>
            <a:picLocks noChangeAspect="1"/>
          </p:cNvPicPr>
          <p:nvPr/>
        </p:nvPicPr>
        <p:blipFill rotWithShape="1">
          <a:blip r:embed="rId4">
            <a:extLst>
              <a:ext uri="{28A0092B-C50C-407E-A947-70E740481C1C}">
                <a14:useLocalDpi xmlns:a14="http://schemas.microsoft.com/office/drawing/2010/main" val="0"/>
              </a:ext>
            </a:extLst>
          </a:blip>
          <a:srcRect l="10091" t="22031" r="9846" b="23468"/>
          <a:stretch/>
        </p:blipFill>
        <p:spPr>
          <a:xfrm>
            <a:off x="987528" y="1469801"/>
            <a:ext cx="4939961" cy="4481188"/>
          </a:xfrm>
          <a:prstGeom prst="rect">
            <a:avLst/>
          </a:prstGeom>
        </p:spPr>
      </p:pic>
      <p:pic>
        <p:nvPicPr>
          <p:cNvPr id="16" name="Immagine 15">
            <a:extLst>
              <a:ext uri="{FF2B5EF4-FFF2-40B4-BE49-F238E27FC236}">
                <a16:creationId xmlns:a16="http://schemas.microsoft.com/office/drawing/2014/main" id="{62B55DEB-1475-FC7D-D82A-228480D722BF}"/>
              </a:ext>
            </a:extLst>
          </p:cNvPr>
          <p:cNvPicPr>
            <a:picLocks noChangeAspect="1"/>
          </p:cNvPicPr>
          <p:nvPr/>
        </p:nvPicPr>
        <p:blipFill>
          <a:blip r:embed="rId5"/>
          <a:stretch>
            <a:fillRect/>
          </a:stretch>
        </p:blipFill>
        <p:spPr>
          <a:xfrm rot="21046314">
            <a:off x="7001298" y="3291077"/>
            <a:ext cx="4290510" cy="2117752"/>
          </a:xfrm>
          <a:prstGeom prst="rect">
            <a:avLst/>
          </a:prstGeom>
        </p:spPr>
      </p:pic>
    </p:spTree>
    <p:extLst>
      <p:ext uri="{BB962C8B-B14F-4D97-AF65-F5344CB8AC3E}">
        <p14:creationId xmlns:p14="http://schemas.microsoft.com/office/powerpoint/2010/main" val="1349565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Analisi critica dei risultati</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DEEF91C2-925F-837F-CAE2-7896257DDBBA}"/>
              </a:ext>
            </a:extLst>
          </p:cNvPr>
          <p:cNvSpPr txBox="1"/>
          <p:nvPr/>
        </p:nvSpPr>
        <p:spPr>
          <a:xfrm>
            <a:off x="1047880" y="1014916"/>
            <a:ext cx="10096240" cy="4801314"/>
          </a:xfrm>
          <a:prstGeom prst="rect">
            <a:avLst/>
          </a:prstGeom>
          <a:noFill/>
        </p:spPr>
        <p:txBody>
          <a:bodyPr wrap="square" rtlCol="0">
            <a:spAutoFit/>
          </a:bodyPr>
          <a:lstStyle/>
          <a:p>
            <a:pPr algn="just"/>
            <a:r>
              <a:rPr lang="it-IT"/>
              <a:t>L’analisi topografica mostra come le zone che hanno subito un aumento di volume sono pressoché le stesse delle staffe che si possono trovare sui motocicli my2022. </a:t>
            </a:r>
          </a:p>
          <a:p>
            <a:pPr algn="just"/>
            <a:endParaRPr lang="it-IT"/>
          </a:p>
          <a:p>
            <a:pPr algn="just"/>
            <a:r>
              <a:rPr lang="it-IT"/>
              <a:t>Alla luce delle simulazioni effettuate sul componente e del confronto con il componente aggiornato, possiamo ritenere i risultati ottenuti interessanti. Tali risultati non definiscono la forma finale del nostro componente ma forniscono indicazioni su dove andare principalmente ad aumentare il volume del componente.</a:t>
            </a:r>
          </a:p>
          <a:p>
            <a:pPr algn="just"/>
            <a:r>
              <a:rPr lang="it-IT"/>
              <a:t>La forma finale sarà un risultato di unione tra canoni pratici e canoni estetici, rendendo la superficie del pezzo la più uniforme possibile.</a:t>
            </a:r>
          </a:p>
          <a:p>
            <a:pPr algn="just"/>
            <a:endParaRPr lang="it-IT"/>
          </a:p>
          <a:p>
            <a:pPr algn="just"/>
            <a:r>
              <a:rPr lang="it-IT"/>
              <a:t>Ci riteniamo particolarmente soddisfatti dei risultati ottenuti, avendo avuto a disposizione relativamente poche informazioni sul sistema analizzato.</a:t>
            </a:r>
          </a:p>
          <a:p>
            <a:pPr algn="just"/>
            <a:endParaRPr lang="it-IT"/>
          </a:p>
          <a:p>
            <a:pPr algn="just"/>
            <a:r>
              <a:rPr lang="it-IT"/>
              <a:t>La concentrazione di tensioni nella zona dello spallamento del foro più in alto è dovuta al rapido cambio di sezione che si genera con l’analisi topografica. Nella realtà, come detto in precedenza, anche questa zona verrà resa uniforme e si genereranno raggi di raccordo volti alla diminuzione della tensione. </a:t>
            </a:r>
          </a:p>
        </p:txBody>
      </p:sp>
    </p:spTree>
    <p:extLst>
      <p:ext uri="{BB962C8B-B14F-4D97-AF65-F5344CB8AC3E}">
        <p14:creationId xmlns:p14="http://schemas.microsoft.com/office/powerpoint/2010/main" val="1379864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42E9D-39CB-BABD-B025-96D499D872DE}"/>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Conclusioni</a:t>
            </a:r>
          </a:p>
        </p:txBody>
      </p:sp>
      <p:sp>
        <p:nvSpPr>
          <p:cNvPr id="4" name="Titolo 1">
            <a:extLst>
              <a:ext uri="{FF2B5EF4-FFF2-40B4-BE49-F238E27FC236}">
                <a16:creationId xmlns:a16="http://schemas.microsoft.com/office/drawing/2014/main" id="{73B04F89-48B0-A1F8-1921-F46CD4ABB2B1}"/>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7D509949-46E2-5528-5EDE-6A5422B64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080CCCF4-D119-8FC1-C873-19F4F5F2DBB0}"/>
              </a:ext>
            </a:extLst>
          </p:cNvPr>
          <p:cNvSpPr txBox="1"/>
          <p:nvPr/>
        </p:nvSpPr>
        <p:spPr>
          <a:xfrm>
            <a:off x="1047880" y="1727297"/>
            <a:ext cx="10096240" cy="3970318"/>
          </a:xfrm>
          <a:prstGeom prst="rect">
            <a:avLst/>
          </a:prstGeom>
          <a:noFill/>
        </p:spPr>
        <p:txBody>
          <a:bodyPr wrap="square" rtlCol="0">
            <a:spAutoFit/>
          </a:bodyPr>
          <a:lstStyle/>
          <a:p>
            <a:pPr algn="just"/>
            <a:r>
              <a:rPr lang="it-IT"/>
              <a:t>L’analisi statica svolta sul componente in esame ha riportato carichi di rottura molto elevati, come si è visto nelle slide precedenti. Tali carichi non sono gli unici ad agire sulla staffa. Il contributo dato dalle vibrazioni dovute al funzionamento del motore monocilindrico endotermico presente sul motociclo sono sicuramente un fattore da tenere in considerazione. </a:t>
            </a:r>
          </a:p>
          <a:p>
            <a:pPr algn="just"/>
            <a:endParaRPr lang="it-IT"/>
          </a:p>
          <a:p>
            <a:pPr algn="just"/>
            <a:r>
              <a:rPr lang="it-IT"/>
              <a:t>Si può affermare, quindi, che l’analisi statica svolta, rappresenta un ottimo punto di partenza per sviluppare successive analisi che includano anche carichi dovuti alle vibrazioni. </a:t>
            </a:r>
          </a:p>
          <a:p>
            <a:pPr algn="just"/>
            <a:endParaRPr lang="it-IT"/>
          </a:p>
          <a:p>
            <a:pPr algn="just"/>
            <a:r>
              <a:rPr lang="it-IT"/>
              <a:t>Per via della complessità data da questo tipo di analisi (in particolare in mancanza di diverse informazioni) e dal tempo necessario ad ottenere eventuali risultati, si è deciso di fermarsi ad una analisi statica ed una analisi topografica, che possano comunque fornire un quadro completo del componente ed una proposta di ottimizzazione.</a:t>
            </a:r>
          </a:p>
          <a:p>
            <a:endParaRPr lang="it-IT"/>
          </a:p>
          <a:p>
            <a:endParaRPr lang="it-IT"/>
          </a:p>
        </p:txBody>
      </p:sp>
    </p:spTree>
    <p:extLst>
      <p:ext uri="{BB962C8B-B14F-4D97-AF65-F5344CB8AC3E}">
        <p14:creationId xmlns:p14="http://schemas.microsoft.com/office/powerpoint/2010/main" val="34621329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F1069-85B9-A366-4D35-0311FF2F9BF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8E41077-CFFE-F0AF-EA78-2EF32C1F24D0}"/>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Palatino Linotype"/>
              </a:rPr>
              <a:t>	</a:t>
            </a:r>
            <a:r>
              <a:rPr lang="it-IT" sz="2800">
                <a:solidFill>
                  <a:schemeClr val="bg1"/>
                </a:solidFill>
                <a:latin typeface="Arial"/>
                <a:cs typeface="Arial"/>
              </a:rPr>
              <a:t>Appendice: Bibliografia e Sitografia</a:t>
            </a:r>
          </a:p>
        </p:txBody>
      </p:sp>
      <p:sp>
        <p:nvSpPr>
          <p:cNvPr id="4" name="Titolo 1">
            <a:extLst>
              <a:ext uri="{FF2B5EF4-FFF2-40B4-BE49-F238E27FC236}">
                <a16:creationId xmlns:a16="http://schemas.microsoft.com/office/drawing/2014/main" id="{DFE80617-2A1F-8261-4E2F-72AB4D156D12}"/>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DE9F0998-8CAC-696C-858B-C093511818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C3759E66-5283-6204-E4E2-4C3CB04BB2E3}"/>
              </a:ext>
            </a:extLst>
          </p:cNvPr>
          <p:cNvSpPr txBox="1"/>
          <p:nvPr/>
        </p:nvSpPr>
        <p:spPr>
          <a:xfrm>
            <a:off x="1600892" y="1420199"/>
            <a:ext cx="8990215" cy="4247317"/>
          </a:xfrm>
          <a:prstGeom prst="rect">
            <a:avLst/>
          </a:prstGeom>
          <a:noFill/>
        </p:spPr>
        <p:txBody>
          <a:bodyPr wrap="square">
            <a:spAutoFit/>
          </a:bodyPr>
          <a:lstStyle/>
          <a:p>
            <a:pPr marL="285750" indent="-285750">
              <a:buFont typeface="Arial" panose="020B0604020202020204" pitchFamily="34" charset="0"/>
              <a:buChar char="•"/>
            </a:pPr>
            <a:r>
              <a:rPr lang="en-US" sz="1800" i="1"/>
              <a:t>“Darrel  W. Pepper, Juan </a:t>
            </a:r>
            <a:r>
              <a:rPr lang="en-US" i="1"/>
              <a:t>C. Heinrich, </a:t>
            </a:r>
            <a:r>
              <a:rPr lang="en-US" sz="1800" i="1"/>
              <a:t>The Finite Element Method Basic Concepts and Applications with MATLAB®, MAPLE, and COMSOL</a:t>
            </a:r>
            <a:r>
              <a:rPr lang="en-US" sz="1800"/>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sz="1800" i="1"/>
              <a:t>“Vittore </a:t>
            </a:r>
            <a:r>
              <a:rPr lang="en-US" sz="1800" i="1" err="1"/>
              <a:t>Cossalter</a:t>
            </a:r>
            <a:r>
              <a:rPr lang="en-US" i="1"/>
              <a:t>, </a:t>
            </a:r>
            <a:r>
              <a:rPr lang="en-US" sz="1800" i="1"/>
              <a:t>Motorcycle Dynamics”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sz="1800"/>
              <a:t>“</a:t>
            </a:r>
            <a:r>
              <a:rPr lang="en-US" sz="1800" i="1"/>
              <a:t>Jasvir Singh Dhillon et al. Int. Journal of Engineering Research and Applications, Design of Engine Mount Bracket for a FSAE Car Using Finite Element Analysis”</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i="1"/>
              <a:t>Corso di “</a:t>
            </a:r>
            <a:r>
              <a:rPr lang="en-US" i="1" err="1"/>
              <a:t>Metodo</a:t>
            </a:r>
            <a:r>
              <a:rPr lang="en-US" i="1"/>
              <a:t> </a:t>
            </a:r>
            <a:r>
              <a:rPr lang="en-US" i="1" err="1"/>
              <a:t>degli</a:t>
            </a:r>
            <a:r>
              <a:rPr lang="en-US" i="1"/>
              <a:t> </a:t>
            </a:r>
            <a:r>
              <a:rPr lang="en-US" i="1" err="1"/>
              <a:t>Elementi</a:t>
            </a:r>
            <a:r>
              <a:rPr lang="en-US" i="1"/>
              <a:t> </a:t>
            </a:r>
            <a:r>
              <a:rPr lang="en-US" i="1" err="1"/>
              <a:t>Finiti</a:t>
            </a:r>
            <a:r>
              <a:rPr lang="en-US" i="1"/>
              <a:t> </a:t>
            </a:r>
            <a:r>
              <a:rPr lang="en-US" i="1" err="1"/>
              <a:t>nella</a:t>
            </a:r>
            <a:r>
              <a:rPr lang="en-US" i="1"/>
              <a:t> </a:t>
            </a:r>
            <a:r>
              <a:rPr lang="en-US" i="1" err="1"/>
              <a:t>Progettazione</a:t>
            </a:r>
            <a:r>
              <a:rPr lang="en-US" i="1"/>
              <a:t> </a:t>
            </a:r>
            <a:r>
              <a:rPr lang="en-US" i="1" err="1"/>
              <a:t>Meccanica</a:t>
            </a:r>
            <a:r>
              <a:rPr lang="en-US" i="1"/>
              <a:t>”, </a:t>
            </a:r>
            <a:r>
              <a:rPr lang="en-US" i="1" err="1"/>
              <a:t>Enrica</a:t>
            </a:r>
            <a:r>
              <a:rPr lang="en-US" i="1"/>
              <a:t> Riva</a:t>
            </a:r>
          </a:p>
          <a:p>
            <a:pPr marL="285750" indent="-285750">
              <a:buFont typeface="Arial" panose="020B0604020202020204" pitchFamily="34" charset="0"/>
              <a:buChar char="•"/>
            </a:pPr>
            <a:endParaRPr lang="en-US" i="1"/>
          </a:p>
          <a:p>
            <a:pPr marL="285750" indent="-285750">
              <a:buFont typeface="Arial" panose="020B0604020202020204" pitchFamily="34" charset="0"/>
              <a:buChar char="•"/>
            </a:pPr>
            <a:r>
              <a:rPr lang="en-US" i="1"/>
              <a:t>Corso di “</a:t>
            </a:r>
            <a:r>
              <a:rPr lang="en-US" i="1" err="1"/>
              <a:t>Costruzione</a:t>
            </a:r>
            <a:r>
              <a:rPr lang="en-US" i="1"/>
              <a:t> di </a:t>
            </a:r>
            <a:r>
              <a:rPr lang="en-US" i="1" err="1"/>
              <a:t>Macchine</a:t>
            </a:r>
            <a:r>
              <a:rPr lang="en-US" i="1"/>
              <a:t>”, Gianni </a:t>
            </a:r>
            <a:r>
              <a:rPr lang="en-US" i="1" err="1"/>
              <a:t>Nicoletto</a:t>
            </a:r>
            <a:endParaRPr lang="en-US" i="1"/>
          </a:p>
          <a:p>
            <a:pPr marL="285750" indent="-285750">
              <a:buFont typeface="Arial" panose="020B0604020202020204" pitchFamily="34" charset="0"/>
              <a:buChar char="•"/>
            </a:pPr>
            <a:endParaRPr lang="en-US" i="1"/>
          </a:p>
          <a:p>
            <a:pPr marL="285750" indent="-285750">
              <a:buFont typeface="Arial" panose="020B0604020202020204" pitchFamily="34" charset="0"/>
              <a:buChar char="•"/>
            </a:pPr>
            <a:r>
              <a:rPr lang="en-US" i="1"/>
              <a:t>“</a:t>
            </a:r>
            <a:r>
              <a:rPr lang="en-US" i="1" err="1"/>
              <a:t>Trevigiana</a:t>
            </a:r>
            <a:r>
              <a:rPr lang="en-US" i="1"/>
              <a:t> </a:t>
            </a:r>
            <a:r>
              <a:rPr lang="en-US" i="1" err="1"/>
              <a:t>Metalli</a:t>
            </a:r>
            <a:r>
              <a:rPr lang="en-US" i="1"/>
              <a:t>, https://trevigianametalli.it/wp-content/uploads/pdf/catalogo-generale.pdf” </a:t>
            </a:r>
          </a:p>
          <a:p>
            <a:pPr marL="285750" indent="-285750">
              <a:buFont typeface="Arial" panose="020B0604020202020204" pitchFamily="34" charset="0"/>
              <a:buChar char="•"/>
            </a:pPr>
            <a:endParaRPr lang="en-US" sz="1800"/>
          </a:p>
        </p:txBody>
      </p:sp>
    </p:spTree>
    <p:extLst>
      <p:ext uri="{BB962C8B-B14F-4D97-AF65-F5344CB8AC3E}">
        <p14:creationId xmlns:p14="http://schemas.microsoft.com/office/powerpoint/2010/main" val="806163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F1069-85B9-A366-4D35-0311FF2F9BF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8E41077-CFFE-F0AF-EA78-2EF32C1F24D0}"/>
              </a:ext>
            </a:extLst>
          </p:cNvPr>
          <p:cNvSpPr>
            <a:spLocks noGrp="1"/>
          </p:cNvSpPr>
          <p:nvPr>
            <p:ph type="title"/>
          </p:nvPr>
        </p:nvSpPr>
        <p:spPr>
          <a:xfrm>
            <a:off x="0" y="0"/>
            <a:ext cx="12192000" cy="6176963"/>
          </a:xfrm>
          <a:solidFill>
            <a:srgbClr val="005EB8"/>
          </a:solidFill>
        </p:spPr>
        <p:txBody>
          <a:bodyPr>
            <a:normAutofit/>
          </a:bodyPr>
          <a:lstStyle/>
          <a:p>
            <a:pPr algn="ctr"/>
            <a:r>
              <a:rPr lang="it-IT">
                <a:solidFill>
                  <a:schemeClr val="bg1"/>
                </a:solidFill>
                <a:latin typeface="Arial"/>
                <a:cs typeface="Arial"/>
              </a:rPr>
              <a:t>GRAZIE PER L’ATTENZIONE</a:t>
            </a:r>
          </a:p>
        </p:txBody>
      </p:sp>
      <p:sp>
        <p:nvSpPr>
          <p:cNvPr id="4" name="Titolo 1">
            <a:extLst>
              <a:ext uri="{FF2B5EF4-FFF2-40B4-BE49-F238E27FC236}">
                <a16:creationId xmlns:a16="http://schemas.microsoft.com/office/drawing/2014/main" id="{DFE80617-2A1F-8261-4E2F-72AB4D156D12}"/>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DE9F0998-8CAC-696C-858B-C093511818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161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697F0-E788-21E0-191F-CE3AE174BF0B}"/>
            </a:ext>
          </a:extLst>
        </p:cNvPr>
        <p:cNvGrpSpPr/>
        <p:nvPr/>
      </p:nvGrpSpPr>
      <p:grpSpPr>
        <a:xfrm>
          <a:off x="0" y="0"/>
          <a:ext cx="0" cy="0"/>
          <a:chOff x="0" y="0"/>
          <a:chExt cx="0" cy="0"/>
        </a:xfrm>
      </p:grpSpPr>
      <p:pic>
        <p:nvPicPr>
          <p:cNvPr id="11" name="Immagine 10">
            <a:extLst>
              <a:ext uri="{FF2B5EF4-FFF2-40B4-BE49-F238E27FC236}">
                <a16:creationId xmlns:a16="http://schemas.microsoft.com/office/drawing/2014/main" id="{1F63518A-F69C-8E42-A2D9-65DA9F3D6C96}"/>
              </a:ext>
            </a:extLst>
          </p:cNvPr>
          <p:cNvPicPr>
            <a:picLocks noChangeAspect="1"/>
          </p:cNvPicPr>
          <p:nvPr/>
        </p:nvPicPr>
        <p:blipFill>
          <a:blip r:embed="rId2"/>
          <a:stretch>
            <a:fillRect/>
          </a:stretch>
        </p:blipFill>
        <p:spPr>
          <a:xfrm>
            <a:off x="5235903" y="3302533"/>
            <a:ext cx="5010345" cy="2284352"/>
          </a:xfrm>
          <a:prstGeom prst="rect">
            <a:avLst/>
          </a:prstGeom>
        </p:spPr>
      </p:pic>
      <p:sp>
        <p:nvSpPr>
          <p:cNvPr id="2" name="Titolo 1">
            <a:extLst>
              <a:ext uri="{FF2B5EF4-FFF2-40B4-BE49-F238E27FC236}">
                <a16:creationId xmlns:a16="http://schemas.microsoft.com/office/drawing/2014/main" id="{5D2722C5-85C3-C1C4-01EB-7B9F1B239139}"/>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geometria</a:t>
            </a:r>
            <a:endParaRPr lang="it-IT">
              <a:solidFill>
                <a:schemeClr val="bg1"/>
              </a:solidFill>
            </a:endParaRPr>
          </a:p>
        </p:txBody>
      </p:sp>
      <p:sp>
        <p:nvSpPr>
          <p:cNvPr id="4" name="Titolo 1">
            <a:extLst>
              <a:ext uri="{FF2B5EF4-FFF2-40B4-BE49-F238E27FC236}">
                <a16:creationId xmlns:a16="http://schemas.microsoft.com/office/drawing/2014/main" id="{A10429A9-08E5-45A1-D986-6A4C5988C08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1270776-FC5B-DD74-7272-39CA5778D3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403CA8D1-374A-E73C-7AF9-077BB977C9BE}"/>
              </a:ext>
            </a:extLst>
          </p:cNvPr>
          <p:cNvSpPr txBox="1"/>
          <p:nvPr/>
        </p:nvSpPr>
        <p:spPr>
          <a:xfrm>
            <a:off x="859319" y="1113659"/>
            <a:ext cx="9681168" cy="2031325"/>
          </a:xfrm>
          <a:prstGeom prst="rect">
            <a:avLst/>
          </a:prstGeom>
          <a:noFill/>
        </p:spPr>
        <p:txBody>
          <a:bodyPr wrap="square" rtlCol="0">
            <a:spAutoFit/>
          </a:bodyPr>
          <a:lstStyle/>
          <a:p>
            <a:pPr algn="just"/>
            <a:r>
              <a:rPr lang="it-IT"/>
              <a:t>Di seguito si riportano alcune viste del componente, al fine di comprenderne meglio la geometria complessiva.</a:t>
            </a:r>
          </a:p>
          <a:p>
            <a:pPr algn="just"/>
            <a:endParaRPr lang="it-IT"/>
          </a:p>
          <a:p>
            <a:pPr algn="just"/>
            <a:r>
              <a:rPr lang="it-IT"/>
              <a:t>Vista la geometria del componente, ci si aspetta che si sviluppino tensioni dovute a:</a:t>
            </a:r>
          </a:p>
          <a:p>
            <a:pPr marL="285750" indent="-285750" algn="just">
              <a:buFont typeface="Arial" panose="020B0604020202020204" pitchFamily="34" charset="0"/>
              <a:buChar char="•"/>
            </a:pPr>
            <a:r>
              <a:rPr lang="it-IT"/>
              <a:t>Flessione</a:t>
            </a:r>
          </a:p>
          <a:p>
            <a:pPr marL="285750" indent="-285750" algn="just">
              <a:buFont typeface="Arial" panose="020B0604020202020204" pitchFamily="34" charset="0"/>
              <a:buChar char="•"/>
            </a:pPr>
            <a:r>
              <a:rPr lang="it-IT"/>
              <a:t>Torsione</a:t>
            </a:r>
          </a:p>
          <a:p>
            <a:pPr marL="285750" indent="-285750" algn="just">
              <a:buFont typeface="Arial" panose="020B0604020202020204" pitchFamily="34" charset="0"/>
              <a:buChar char="•"/>
            </a:pPr>
            <a:endParaRPr lang="it-IT"/>
          </a:p>
        </p:txBody>
      </p:sp>
      <p:pic>
        <p:nvPicPr>
          <p:cNvPr id="9" name="Immagine 8">
            <a:extLst>
              <a:ext uri="{FF2B5EF4-FFF2-40B4-BE49-F238E27FC236}">
                <a16:creationId xmlns:a16="http://schemas.microsoft.com/office/drawing/2014/main" id="{0BBFA2CD-4E06-7E50-2C8D-51F15503E3D8}"/>
              </a:ext>
            </a:extLst>
          </p:cNvPr>
          <p:cNvPicPr>
            <a:picLocks noChangeAspect="1"/>
          </p:cNvPicPr>
          <p:nvPr/>
        </p:nvPicPr>
        <p:blipFill>
          <a:blip r:embed="rId4"/>
          <a:stretch>
            <a:fillRect/>
          </a:stretch>
        </p:blipFill>
        <p:spPr>
          <a:xfrm>
            <a:off x="2107396" y="3429000"/>
            <a:ext cx="3031293" cy="2031419"/>
          </a:xfrm>
          <a:prstGeom prst="rect">
            <a:avLst/>
          </a:prstGeom>
        </p:spPr>
      </p:pic>
    </p:spTree>
    <p:extLst>
      <p:ext uri="{BB962C8B-B14F-4D97-AF65-F5344CB8AC3E}">
        <p14:creationId xmlns:p14="http://schemas.microsoft.com/office/powerpoint/2010/main" val="4251071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697F0-E788-21E0-191F-CE3AE174BF0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D2722C5-85C3-C1C4-01EB-7B9F1B239139}"/>
              </a:ext>
            </a:extLst>
          </p:cNvPr>
          <p:cNvSpPr>
            <a:spLocks noGrp="1"/>
          </p:cNvSpPr>
          <p:nvPr>
            <p:ph type="title"/>
          </p:nvPr>
        </p:nvSpPr>
        <p:spPr>
          <a:xfrm>
            <a:off x="0" y="0"/>
            <a:ext cx="12192000" cy="829643"/>
          </a:xfrm>
          <a:solidFill>
            <a:srgbClr val="005EB8"/>
          </a:solidFill>
        </p:spPr>
        <p:txBody>
          <a:bodyPr>
            <a:normAutofit/>
          </a:bodyPr>
          <a:lstStyle/>
          <a:p>
            <a:r>
              <a:rPr lang="it-IT" sz="2800">
                <a:solidFill>
                  <a:schemeClr val="bg1"/>
                </a:solidFill>
                <a:latin typeface="Arial"/>
                <a:cs typeface="Arial"/>
              </a:rPr>
              <a:t>           Analisi della geometria</a:t>
            </a:r>
            <a:endParaRPr lang="it-IT">
              <a:solidFill>
                <a:schemeClr val="bg1"/>
              </a:solidFill>
            </a:endParaRPr>
          </a:p>
        </p:txBody>
      </p:sp>
      <p:sp>
        <p:nvSpPr>
          <p:cNvPr id="4" name="Titolo 1">
            <a:extLst>
              <a:ext uri="{FF2B5EF4-FFF2-40B4-BE49-F238E27FC236}">
                <a16:creationId xmlns:a16="http://schemas.microsoft.com/office/drawing/2014/main" id="{A10429A9-08E5-45A1-D986-6A4C5988C088}"/>
              </a:ext>
            </a:extLst>
          </p:cNvPr>
          <p:cNvSpPr txBox="1">
            <a:spLocks/>
          </p:cNvSpPr>
          <p:nvPr/>
        </p:nvSpPr>
        <p:spPr>
          <a:xfrm>
            <a:off x="0" y="6093229"/>
            <a:ext cx="12192000" cy="829643"/>
          </a:xfrm>
          <a:prstGeom prst="rect">
            <a:avLst/>
          </a:prstGeom>
          <a:solidFill>
            <a:srgbClr val="005EB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a:solidFill>
                  <a:schemeClr val="bg1"/>
                </a:solidFill>
                <a:latin typeface="Arial"/>
                <a:cs typeface="Arial"/>
              </a:rPr>
              <a:t>Progetto d’Anno, Metodo degli Elementi Finiti nella Progettazione Meccanica</a:t>
            </a:r>
          </a:p>
        </p:txBody>
      </p:sp>
      <p:pic>
        <p:nvPicPr>
          <p:cNvPr id="5" name="Picture 2">
            <a:extLst>
              <a:ext uri="{FF2B5EF4-FFF2-40B4-BE49-F238E27FC236}">
                <a16:creationId xmlns:a16="http://schemas.microsoft.com/office/drawing/2014/main" id="{B1270776-FC5B-DD74-7272-39CA5778D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73"/>
          <a:stretch/>
        </p:blipFill>
        <p:spPr bwMode="auto">
          <a:xfrm>
            <a:off x="11170956" y="6242802"/>
            <a:ext cx="1137422" cy="61423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403CA8D1-374A-E73C-7AF9-077BB977C9BE}"/>
              </a:ext>
            </a:extLst>
          </p:cNvPr>
          <p:cNvSpPr txBox="1"/>
          <p:nvPr/>
        </p:nvSpPr>
        <p:spPr>
          <a:xfrm>
            <a:off x="514883" y="1432223"/>
            <a:ext cx="4568395" cy="2585323"/>
          </a:xfrm>
          <a:prstGeom prst="rect">
            <a:avLst/>
          </a:prstGeom>
          <a:noFill/>
        </p:spPr>
        <p:txBody>
          <a:bodyPr wrap="square" rtlCol="0">
            <a:spAutoFit/>
          </a:bodyPr>
          <a:lstStyle/>
          <a:p>
            <a:pPr algn="just"/>
            <a:r>
              <a:rPr lang="it-IT"/>
              <a:t>Le zone in cui ci aspettiamo maggiori tensioni sono gli spallamenti in corrispondenza dei rialzi per le sedi delle rondelle e i cambi repentini di sezione e/o di curvatura. </a:t>
            </a:r>
          </a:p>
          <a:p>
            <a:pPr algn="just"/>
            <a:endParaRPr lang="it-IT"/>
          </a:p>
          <a:p>
            <a:pPr algn="just"/>
            <a:r>
              <a:rPr lang="it-IT"/>
              <a:t>Si osserva che una nervatura è stata aggiunta in corrispondenza del cambio di curvatura, nella zona centrale.</a:t>
            </a:r>
          </a:p>
        </p:txBody>
      </p:sp>
      <p:pic>
        <p:nvPicPr>
          <p:cNvPr id="7" name="Immagine 6">
            <a:extLst>
              <a:ext uri="{FF2B5EF4-FFF2-40B4-BE49-F238E27FC236}">
                <a16:creationId xmlns:a16="http://schemas.microsoft.com/office/drawing/2014/main" id="{74CA259D-5370-5EE1-19FF-DFE36FDB621E}"/>
              </a:ext>
            </a:extLst>
          </p:cNvPr>
          <p:cNvPicPr>
            <a:picLocks noChangeAspect="1"/>
          </p:cNvPicPr>
          <p:nvPr/>
        </p:nvPicPr>
        <p:blipFill>
          <a:blip r:embed="rId3"/>
          <a:stretch>
            <a:fillRect/>
          </a:stretch>
        </p:blipFill>
        <p:spPr>
          <a:xfrm>
            <a:off x="6181416" y="1140865"/>
            <a:ext cx="4725726" cy="4576269"/>
          </a:xfrm>
          <a:prstGeom prst="rect">
            <a:avLst/>
          </a:prstGeom>
        </p:spPr>
      </p:pic>
      <p:sp>
        <p:nvSpPr>
          <p:cNvPr id="8" name="Ovale 7">
            <a:extLst>
              <a:ext uri="{FF2B5EF4-FFF2-40B4-BE49-F238E27FC236}">
                <a16:creationId xmlns:a16="http://schemas.microsoft.com/office/drawing/2014/main" id="{2F2BDA3C-5F09-42F3-9B81-131334710F92}"/>
              </a:ext>
            </a:extLst>
          </p:cNvPr>
          <p:cNvSpPr/>
          <p:nvPr/>
        </p:nvSpPr>
        <p:spPr>
          <a:xfrm>
            <a:off x="7649497" y="2557735"/>
            <a:ext cx="993058" cy="10015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2 11">
            <a:extLst>
              <a:ext uri="{FF2B5EF4-FFF2-40B4-BE49-F238E27FC236}">
                <a16:creationId xmlns:a16="http://schemas.microsoft.com/office/drawing/2014/main" id="{BD572EAB-BB93-2ACA-6292-6334FB663D29}"/>
              </a:ext>
            </a:extLst>
          </p:cNvPr>
          <p:cNvCxnSpPr>
            <a:cxnSpLocks/>
          </p:cNvCxnSpPr>
          <p:nvPr/>
        </p:nvCxnSpPr>
        <p:spPr>
          <a:xfrm flipV="1">
            <a:off x="5702710" y="1710813"/>
            <a:ext cx="3618271" cy="6390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ttore 2 16">
            <a:extLst>
              <a:ext uri="{FF2B5EF4-FFF2-40B4-BE49-F238E27FC236}">
                <a16:creationId xmlns:a16="http://schemas.microsoft.com/office/drawing/2014/main" id="{70A74E3F-35F8-36BF-8E04-946581B75E1D}"/>
              </a:ext>
            </a:extLst>
          </p:cNvPr>
          <p:cNvCxnSpPr/>
          <p:nvPr/>
        </p:nvCxnSpPr>
        <p:spPr>
          <a:xfrm flipV="1">
            <a:off x="5329084" y="3097161"/>
            <a:ext cx="2251587" cy="16714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26895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5531</Words>
  <Application>Microsoft Office PowerPoint</Application>
  <PresentationFormat>Widescreen</PresentationFormat>
  <Paragraphs>686</Paragraphs>
  <Slides>76</Slides>
  <Notes>7</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76</vt:i4>
      </vt:variant>
    </vt:vector>
  </HeadingPairs>
  <TitlesOfParts>
    <vt:vector size="84" baseType="lpstr">
      <vt:lpstr>Aptos</vt:lpstr>
      <vt:lpstr>Aptos Display</vt:lpstr>
      <vt:lpstr>Aptos Narrow</vt:lpstr>
      <vt:lpstr>Arial</vt:lpstr>
      <vt:lpstr>Calibri</vt:lpstr>
      <vt:lpstr>Cambria Math</vt:lpstr>
      <vt:lpstr>Palatino Linotype</vt:lpstr>
      <vt:lpstr>Tema di Office</vt:lpstr>
      <vt:lpstr>Presentazione standard di PowerPoint</vt:lpstr>
      <vt:lpstr> Obiettivo Progettuale</vt:lpstr>
      <vt:lpstr>           Analisi della geometria</vt:lpstr>
      <vt:lpstr>           Analisi della geometria</vt:lpstr>
      <vt:lpstr>           Analisi della geometria</vt:lpstr>
      <vt:lpstr>           Analisi della geometria</vt:lpstr>
      <vt:lpstr>           Analisi della geometria</vt:lpstr>
      <vt:lpstr>           Analisi della geometria</vt:lpstr>
      <vt:lpstr>           Analisi della geometria</vt:lpstr>
      <vt:lpstr>           Analisi della geometria</vt:lpstr>
      <vt:lpstr>           Analisi della geometria</vt:lpstr>
      <vt:lpstr>          Condizioni al contorno</vt:lpstr>
      <vt:lpstr>          Condizioni al contorno</vt:lpstr>
      <vt:lpstr>          Condizioni al contorno</vt:lpstr>
      <vt:lpstr>          Condizioni al contorno</vt:lpstr>
      <vt:lpstr>          Condizioni al contorno</vt:lpstr>
      <vt:lpstr>          Condizioni al contorno</vt:lpstr>
      <vt:lpstr> Condizioni al contorno</vt:lpstr>
      <vt:lpstr> Condizioni al contorno</vt:lpstr>
      <vt:lpstr> Condizioni al contorno</vt:lpstr>
      <vt:lpstr> Condizioni al contorno</vt:lpstr>
      <vt:lpstr> Condizioni al contorno</vt:lpstr>
      <vt:lpstr> Condizioni al contorno</vt:lpstr>
      <vt:lpstr> Descrizione del Modello di Calcolo</vt:lpstr>
      <vt:lpstr>          Scelta dell'elemento finito </vt:lpstr>
      <vt:lpstr>          Scelta dell'elemento finito </vt:lpstr>
      <vt:lpstr>          Scelta dell'elemento finito </vt:lpstr>
      <vt:lpstr>          Scelta dell'elemento finito </vt:lpstr>
      <vt:lpstr>          Preparazione della geometria</vt:lpstr>
      <vt:lpstr>          Preparazione della geometria</vt:lpstr>
      <vt:lpstr>          Scelta dell'elemento finito: Hypermesh</vt:lpstr>
      <vt:lpstr>          Definizione della mesh</vt:lpstr>
      <vt:lpstr>          Definizione della mesh</vt:lpstr>
      <vt:lpstr>          Mesh 3D con R-trias 2.5mm</vt:lpstr>
      <vt:lpstr>          Mesh 3D con R-trias 1.5mm</vt:lpstr>
      <vt:lpstr>          Mesh 3D con R-trias 1mm</vt:lpstr>
      <vt:lpstr>       Mesh 3D con R-trias 1mm con infittimento nella zona critica 0.5mm</vt:lpstr>
      <vt:lpstr>      Mesh 3D con R-trias 1mm con infittimento nella zona critica 0.2mm</vt:lpstr>
      <vt:lpstr>          Analisi della convergenza: carico di accelerazione</vt:lpstr>
      <vt:lpstr>          Analisi della convergenza: Limite a fatica</vt:lpstr>
      <vt:lpstr>          Analisi della convergenza: carico di accelerazione</vt:lpstr>
      <vt:lpstr>          Analisi della convergenza: carico di accelerazione</vt:lpstr>
      <vt:lpstr>          Analisi della convergenza: carico di accelerazione</vt:lpstr>
      <vt:lpstr>          Analisi della convergenza: carico centrifugo</vt:lpstr>
      <vt:lpstr>          Analisi della convergenza: carico centrifugo</vt:lpstr>
      <vt:lpstr>          Analisi della convergenza: carico centrifugo</vt:lpstr>
      <vt:lpstr>          Condizione critica di rottura</vt:lpstr>
      <vt:lpstr>          Mesh finale: N° elementi, nodi e DOF </vt:lpstr>
      <vt:lpstr>          Verifica qualità mesh</vt:lpstr>
      <vt:lpstr>          Verifica qualità mesh</vt:lpstr>
      <vt:lpstr> Validazione Sperimentale del Modello FEM</vt:lpstr>
      <vt:lpstr>          Analisi warnings ed errori </vt:lpstr>
      <vt:lpstr>         Risultati: controllo equilibrio globale e lista reazioni vincolari </vt:lpstr>
      <vt:lpstr> Risultati: plot deformata in CC</vt:lpstr>
      <vt:lpstr> Risultati: Contour Spostamenti</vt:lpstr>
      <vt:lpstr> Risultati: Vector Plot Spostamento</vt:lpstr>
      <vt:lpstr> Risultati: Tensor Plot Tensioni</vt:lpstr>
      <vt:lpstr> Risultati: Contour Stresses (Corner Gauss)</vt:lpstr>
      <vt:lpstr> Risultati: Contour Stresses (Corner Gauss)</vt:lpstr>
      <vt:lpstr> Risultati: Contour Stresses (Corner Gauss)</vt:lpstr>
      <vt:lpstr> Analisi critica dei risultati</vt:lpstr>
      <vt:lpstr> Analisi Topografica: Il modello</vt:lpstr>
      <vt:lpstr> Analisi Topografica: Il modello</vt:lpstr>
      <vt:lpstr> Analisi Topografica: Il modello</vt:lpstr>
      <vt:lpstr> Analisi Topografica: Risultati con mesh 2D</vt:lpstr>
      <vt:lpstr> Analisi Topografica: Modello Mesh 3D </vt:lpstr>
      <vt:lpstr> Analisi Topografica: Risultati</vt:lpstr>
      <vt:lpstr> Analisi Topografica: Risultati con mesh 3D</vt:lpstr>
      <vt:lpstr> Analisi Topografica: Risultati con mesh 3D</vt:lpstr>
      <vt:lpstr> Analisi Topografica: Risultati con mesh 3D</vt:lpstr>
      <vt:lpstr> Conclusioni</vt:lpstr>
      <vt:lpstr> Conclusioni</vt:lpstr>
      <vt:lpstr> Analisi critica dei risultati</vt:lpstr>
      <vt:lpstr> Conclusioni</vt:lpstr>
      <vt:lpstr> Appendice: Bibliografia e Sitografia</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Roberto RAVAGLIA</dc:creator>
  <cp:lastModifiedBy>Roberto RAVAGLIA</cp:lastModifiedBy>
  <cp:revision>1</cp:revision>
  <dcterms:created xsi:type="dcterms:W3CDTF">2024-01-22T11:39:20Z</dcterms:created>
  <dcterms:modified xsi:type="dcterms:W3CDTF">2024-02-05T13:16:06Z</dcterms:modified>
</cp:coreProperties>
</file>